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8" r:id="rId3"/>
    <p:sldId id="257" r:id="rId4"/>
    <p:sldId id="258" r:id="rId5"/>
    <p:sldId id="259" r:id="rId6"/>
    <p:sldId id="260" r:id="rId7"/>
    <p:sldId id="261" r:id="rId8"/>
    <p:sldId id="265" r:id="rId9"/>
    <p:sldId id="262" r:id="rId10"/>
    <p:sldId id="263" r:id="rId11"/>
    <p:sldId id="264" r:id="rId12"/>
    <p:sldId id="306" r:id="rId13"/>
    <p:sldId id="266" r:id="rId14"/>
    <p:sldId id="267" r:id="rId15"/>
    <p:sldId id="268" r:id="rId16"/>
    <p:sldId id="269" r:id="rId17"/>
    <p:sldId id="270" r:id="rId18"/>
    <p:sldId id="272" r:id="rId19"/>
    <p:sldId id="273" r:id="rId20"/>
    <p:sldId id="271" r:id="rId21"/>
    <p:sldId id="276" r:id="rId22"/>
    <p:sldId id="311" r:id="rId23"/>
    <p:sldId id="274" r:id="rId24"/>
    <p:sldId id="275" r:id="rId25"/>
    <p:sldId id="310" r:id="rId26"/>
    <p:sldId id="277" r:id="rId27"/>
    <p:sldId id="312" r:id="rId28"/>
    <p:sldId id="278" r:id="rId29"/>
    <p:sldId id="279" r:id="rId30"/>
    <p:sldId id="280" r:id="rId31"/>
    <p:sldId id="282" r:id="rId32"/>
    <p:sldId id="283" r:id="rId33"/>
    <p:sldId id="313" r:id="rId34"/>
    <p:sldId id="284" r:id="rId35"/>
    <p:sldId id="285" r:id="rId36"/>
    <p:sldId id="314" r:id="rId37"/>
    <p:sldId id="286" r:id="rId38"/>
    <p:sldId id="287" r:id="rId39"/>
    <p:sldId id="288" r:id="rId40"/>
    <p:sldId id="289" r:id="rId41"/>
    <p:sldId id="290" r:id="rId42"/>
    <p:sldId id="298" r:id="rId43"/>
    <p:sldId id="299" r:id="rId44"/>
    <p:sldId id="291" r:id="rId45"/>
    <p:sldId id="292" r:id="rId46"/>
    <p:sldId id="293" r:id="rId47"/>
    <p:sldId id="294" r:id="rId48"/>
    <p:sldId id="315" r:id="rId49"/>
    <p:sldId id="295" r:id="rId50"/>
    <p:sldId id="316" r:id="rId51"/>
    <p:sldId id="296" r:id="rId52"/>
    <p:sldId id="297" r:id="rId53"/>
    <p:sldId id="300" r:id="rId54"/>
    <p:sldId id="301" r:id="rId55"/>
    <p:sldId id="302" r:id="rId56"/>
    <p:sldId id="303" r:id="rId57"/>
    <p:sldId id="304" r:id="rId58"/>
    <p:sldId id="305" r:id="rId59"/>
    <p:sldId id="307" r:id="rId60"/>
    <p:sldId id="30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41E"/>
    <a:srgbClr val="FC7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484B1-CDA6-4B50-AF2B-453C323B6894}"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97AB8-E560-4831-AB06-6BEAC1DBBD48}" type="slidenum">
              <a:rPr lang="en-US" smtClean="0"/>
              <a:t>‹#›</a:t>
            </a:fld>
            <a:endParaRPr lang="en-US"/>
          </a:p>
        </p:txBody>
      </p:sp>
    </p:spTree>
    <p:extLst>
      <p:ext uri="{BB962C8B-B14F-4D97-AF65-F5344CB8AC3E}">
        <p14:creationId xmlns:p14="http://schemas.microsoft.com/office/powerpoint/2010/main" val="10342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E97AB8-E560-4831-AB06-6BEAC1DBBD48}" type="slidenum">
              <a:rPr lang="en-US" smtClean="0"/>
              <a:t>1</a:t>
            </a:fld>
            <a:endParaRPr lang="en-US"/>
          </a:p>
        </p:txBody>
      </p:sp>
    </p:spTree>
    <p:extLst>
      <p:ext uri="{BB962C8B-B14F-4D97-AF65-F5344CB8AC3E}">
        <p14:creationId xmlns:p14="http://schemas.microsoft.com/office/powerpoint/2010/main" val="84893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795D92-7931-4CCD-B978-55087EC43AEE}"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771805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90700A-D338-4102-84AF-04DFE7C8EDD9}"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397222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A9BBC1-FACC-42F3-8F81-BAA2BFB4C523}"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13026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6A6732-01FC-4E05-9469-578D0CB9A84B}"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19761263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CCFE0A-FB30-4E3C-97A3-843CA5F4C6AF}"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24705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6393CC-DF48-4EB4-9D45-4A6679D13E3D}"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1017879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9A5A3E-281A-43D1-9226-96BB2D5644AC}" type="datetime1">
              <a:rPr lang="en-US" smtClean="0"/>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311283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F9F0DC-88D8-4876-8B8D-1AFF5924B33E}" type="datetime1">
              <a:rPr lang="en-US" smtClean="0"/>
              <a:t>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327069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E87D6-A54E-4324-8708-187070402E75}" type="datetime1">
              <a:rPr lang="en-US" smtClean="0"/>
              <a:t>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3302763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3DC5A08-CB3A-49C9-AE75-A722757B657F}"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331494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AED6F1-CA44-404A-A37A-EC14F596F406}"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E1E209-9253-4EE7-BC03-6E2DA4EB7248}" type="slidenum">
              <a:rPr lang="en-US" smtClean="0"/>
              <a:t>‹#›</a:t>
            </a:fld>
            <a:endParaRPr lang="en-US"/>
          </a:p>
        </p:txBody>
      </p:sp>
    </p:spTree>
    <p:extLst>
      <p:ext uri="{BB962C8B-B14F-4D97-AF65-F5344CB8AC3E}">
        <p14:creationId xmlns:p14="http://schemas.microsoft.com/office/powerpoint/2010/main" val="4276363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5033-4282-4E0E-BE78-B698C131E7BB}" type="datetime1">
              <a:rPr lang="en-US" smtClean="0"/>
              <a:t>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E1E209-9253-4EE7-BC03-6E2DA4EB7248}" type="slidenum">
              <a:rPr lang="en-US" smtClean="0"/>
              <a:t>‹#›</a:t>
            </a:fld>
            <a:endParaRPr lang="en-US"/>
          </a:p>
        </p:txBody>
      </p:sp>
    </p:spTree>
    <p:extLst>
      <p:ext uri="{BB962C8B-B14F-4D97-AF65-F5344CB8AC3E}">
        <p14:creationId xmlns:p14="http://schemas.microsoft.com/office/powerpoint/2010/main" val="1974527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1</a:t>
            </a:fld>
            <a:endParaRPr lang="en-US"/>
          </a:p>
        </p:txBody>
      </p:sp>
    </p:spTree>
    <p:extLst>
      <p:ext uri="{BB962C8B-B14F-4D97-AF65-F5344CB8AC3E}">
        <p14:creationId xmlns:p14="http://schemas.microsoft.com/office/powerpoint/2010/main" val="3300874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3094892"/>
          </a:xfrm>
          <a:prstGeom prst="rect">
            <a:avLst/>
          </a:prstGeom>
        </p:spPr>
      </p:pic>
      <p:sp>
        <p:nvSpPr>
          <p:cNvPr id="9" name="Title 1"/>
          <p:cNvSpPr>
            <a:spLocks noGrp="1"/>
          </p:cNvSpPr>
          <p:nvPr>
            <p:ph type="title"/>
          </p:nvPr>
        </p:nvSpPr>
        <p:spPr>
          <a:xfrm>
            <a:off x="-367145" y="2987358"/>
            <a:ext cx="10515600" cy="1325563"/>
          </a:xfrm>
        </p:spPr>
        <p:txBody>
          <a:bodyPr/>
          <a:lstStyle/>
          <a:p>
            <a:pPr algn="ctr"/>
            <a:r>
              <a:rPr lang="en-US" b="1" dirty="0" smtClean="0">
                <a:latin typeface="Baskerville Old Face" panose="02020602080505020303" pitchFamily="18" charset="0"/>
              </a:rPr>
              <a:t>TO</a:t>
            </a:r>
            <a:endParaRPr lang="en-US" b="1" dirty="0">
              <a:latin typeface="Baskerville Old Face" panose="02020602080505020303"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618" y="4205386"/>
            <a:ext cx="7813963" cy="243623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4945" y="3220648"/>
            <a:ext cx="1527079" cy="858982"/>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10</a:t>
            </a:fld>
            <a:endParaRPr lang="en-US"/>
          </a:p>
        </p:txBody>
      </p:sp>
    </p:spTree>
    <p:extLst>
      <p:ext uri="{BB962C8B-B14F-4D97-AF65-F5344CB8AC3E}">
        <p14:creationId xmlns:p14="http://schemas.microsoft.com/office/powerpoint/2010/main" val="2659613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6" y="5070764"/>
            <a:ext cx="10515600" cy="1325563"/>
          </a:xfrm>
        </p:spPr>
        <p:txBody>
          <a:bodyPr>
            <a:normAutofit/>
          </a:bodyPr>
          <a:lstStyle/>
          <a:p>
            <a:r>
              <a:rPr lang="en-US" sz="2000" dirty="0" smtClean="0">
                <a:latin typeface="Baskerville Old Face" panose="02020602080505020303" pitchFamily="18" charset="0"/>
              </a:rPr>
              <a:t>The enmity was between 2 groups which led to slow progress for W3C while WHATWG progress quickly. After a time it was clear for W3C that XHtml2.0 was not the solution.</a:t>
            </a:r>
            <a:br>
              <a:rPr lang="en-US" sz="2000" dirty="0" smtClean="0">
                <a:latin typeface="Baskerville Old Face" panose="02020602080505020303" pitchFamily="18" charset="0"/>
              </a:rPr>
            </a:br>
            <a:r>
              <a:rPr lang="en-US" sz="2000" dirty="0" smtClean="0">
                <a:latin typeface="Baskerville Old Face" panose="02020602080505020303" pitchFamily="18" charset="0"/>
              </a:rPr>
              <a:t>In 2006 W3C collaborated with WHATWG on what would be </a:t>
            </a:r>
            <a:r>
              <a:rPr lang="en-US" sz="2000" b="1" dirty="0" smtClean="0">
                <a:solidFill>
                  <a:srgbClr val="FFC000"/>
                </a:solidFill>
                <a:latin typeface="Baskerville Old Face" panose="02020602080505020303" pitchFamily="18" charset="0"/>
              </a:rPr>
              <a:t>Html5.</a:t>
            </a:r>
            <a:br>
              <a:rPr lang="en-US" sz="2000" b="1" dirty="0" smtClean="0">
                <a:solidFill>
                  <a:srgbClr val="FFC000"/>
                </a:solidFill>
                <a:latin typeface="Baskerville Old Face" panose="02020602080505020303" pitchFamily="18" charset="0"/>
              </a:rPr>
            </a:br>
            <a:r>
              <a:rPr lang="en-US" sz="2000" dirty="0" smtClean="0">
                <a:latin typeface="Baskerville Old Face" panose="02020602080505020303" pitchFamily="18" charset="0"/>
              </a:rPr>
              <a:t>The created group from W3C and WHATWG was intended to continue development of Html.</a:t>
            </a:r>
            <a:endParaRPr lang="en-US" sz="2000" dirty="0">
              <a:solidFill>
                <a:srgbClr val="FFC00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580" y="191725"/>
            <a:ext cx="7620000" cy="29228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67" y="3349948"/>
            <a:ext cx="6829425" cy="1485468"/>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11</a:t>
            </a:fld>
            <a:endParaRPr lang="en-US"/>
          </a:p>
        </p:txBody>
      </p:sp>
    </p:spTree>
    <p:extLst>
      <p:ext uri="{BB962C8B-B14F-4D97-AF65-F5344CB8AC3E}">
        <p14:creationId xmlns:p14="http://schemas.microsoft.com/office/powerpoint/2010/main" val="768986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6218" y="587086"/>
            <a:ext cx="5368636" cy="5237018"/>
          </a:xfrm>
        </p:spPr>
        <p:txBody>
          <a:bodyPr>
            <a:normAutofit lnSpcReduction="10000"/>
          </a:bodyPr>
          <a:lstStyle/>
          <a:p>
            <a:pPr marL="0" indent="0">
              <a:buNone/>
            </a:pPr>
            <a:r>
              <a:rPr lang="en-US" sz="2400" dirty="0">
                <a:latin typeface="Baskerville Old Face" panose="02020602080505020303" pitchFamily="18" charset="0"/>
              </a:rPr>
              <a:t>HTML5 is the latest evolution of the standard that defines </a:t>
            </a:r>
            <a:r>
              <a:rPr lang="en-US" sz="2400" dirty="0" smtClean="0">
                <a:latin typeface="Baskerville Old Face" panose="02020602080505020303" pitchFamily="18" charset="0"/>
              </a:rPr>
              <a:t>HTML. </a:t>
            </a:r>
            <a:r>
              <a:rPr lang="en-US" sz="2400" dirty="0">
                <a:latin typeface="Baskerville Old Face" panose="02020602080505020303" pitchFamily="18" charset="0"/>
              </a:rPr>
              <a:t>The term represents two different concepts. It is a new version of the language HTML, with new elements, attributes, and behaviors, </a:t>
            </a:r>
            <a:r>
              <a:rPr lang="en-US" sz="2400" b="1" dirty="0">
                <a:latin typeface="Baskerville Old Face" panose="02020602080505020303" pitchFamily="18" charset="0"/>
              </a:rPr>
              <a:t>and</a:t>
            </a:r>
            <a:r>
              <a:rPr lang="en-US" sz="2400" dirty="0">
                <a:latin typeface="Baskerville Old Face" panose="02020602080505020303" pitchFamily="18" charset="0"/>
              </a:rPr>
              <a:t> a larger set of technologies that allows the building of more diverse and powerful Web sites and applications. This set is sometimes called HTML5 &amp; friends and often shortened to just HTML5.</a:t>
            </a:r>
          </a:p>
          <a:p>
            <a:pPr marL="0" indent="0">
              <a:buNone/>
            </a:pPr>
            <a:r>
              <a:rPr lang="en-US" sz="2400" dirty="0">
                <a:latin typeface="Baskerville Old Face" panose="02020602080505020303" pitchFamily="18" charset="0"/>
              </a:rPr>
              <a:t>Designed to be usable by all Open Web developers, this reference page links to numerous resources about HTML5 technologies, classified into several groups based on their function.</a:t>
            </a:r>
          </a:p>
          <a:p>
            <a:endParaRPr lang="en-US" sz="2400" dirty="0">
              <a:latin typeface="Baskerville Old Face" panose="0202060208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64" y="290945"/>
            <a:ext cx="5715000" cy="5829301"/>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12</a:t>
            </a:fld>
            <a:endParaRPr lang="en-US"/>
          </a:p>
        </p:txBody>
      </p:sp>
    </p:spTree>
    <p:extLst>
      <p:ext uri="{BB962C8B-B14F-4D97-AF65-F5344CB8AC3E}">
        <p14:creationId xmlns:p14="http://schemas.microsoft.com/office/powerpoint/2010/main" val="2027078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6" y="5407746"/>
            <a:ext cx="10515600" cy="1325563"/>
          </a:xfrm>
        </p:spPr>
        <p:txBody>
          <a:bodyPr>
            <a:normAutofit/>
          </a:bodyPr>
          <a:lstStyle/>
          <a:p>
            <a:r>
              <a:rPr lang="en-US" sz="2400" dirty="0" smtClean="0">
                <a:latin typeface="Baskerville Old Face" panose="02020602080505020303" pitchFamily="18" charset="0"/>
              </a:rPr>
              <a:t>Html5 word is the most popular word in the past few years where literally everyone would say it.</a:t>
            </a:r>
            <a:endParaRPr lang="en-US" sz="2400" dirty="0">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6470"/>
            <a:ext cx="12192000" cy="175952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06054"/>
            <a:ext cx="4241702" cy="282632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782" y="2406054"/>
            <a:ext cx="3976254" cy="2826326"/>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13</a:t>
            </a:fld>
            <a:endParaRPr lang="en-US"/>
          </a:p>
        </p:txBody>
      </p:sp>
    </p:spTree>
    <p:extLst>
      <p:ext uri="{BB962C8B-B14F-4D97-AF65-F5344CB8AC3E}">
        <p14:creationId xmlns:p14="http://schemas.microsoft.com/office/powerpoint/2010/main" val="2480076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1325563"/>
          </a:xfrm>
        </p:spPr>
        <p:txBody>
          <a:bodyPr/>
          <a:lstStyle/>
          <a:p>
            <a:pPr algn="ctr"/>
            <a:r>
              <a:rPr lang="en-US" dirty="0" smtClean="0">
                <a:solidFill>
                  <a:srgbClr val="C00000"/>
                </a:solidFill>
                <a:latin typeface="Baskerville Old Face" panose="02020602080505020303" pitchFamily="18" charset="0"/>
              </a:rPr>
              <a:t>WHO WILL WIN In HTML5 SUPPORT</a:t>
            </a:r>
            <a:endParaRPr lang="en-US" dirty="0">
              <a:solidFill>
                <a:srgbClr val="C0000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13564" y="3885954"/>
            <a:ext cx="2729346" cy="281748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033" y="1233920"/>
            <a:ext cx="2895167" cy="28951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802" y="1233920"/>
            <a:ext cx="2952452" cy="28951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3368" y="1233920"/>
            <a:ext cx="4667981" cy="2652034"/>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14</a:t>
            </a:fld>
            <a:endParaRPr lang="en-US"/>
          </a:p>
        </p:txBody>
      </p:sp>
    </p:spTree>
    <p:extLst>
      <p:ext uri="{BB962C8B-B14F-4D97-AF65-F5344CB8AC3E}">
        <p14:creationId xmlns:p14="http://schemas.microsoft.com/office/powerpoint/2010/main" val="249424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2" name="Slide Number Placeholder 1"/>
          <p:cNvSpPr>
            <a:spLocks noGrp="1"/>
          </p:cNvSpPr>
          <p:nvPr>
            <p:ph type="sldNum" sz="quarter" idx="12"/>
          </p:nvPr>
        </p:nvSpPr>
        <p:spPr/>
        <p:txBody>
          <a:bodyPr/>
          <a:lstStyle/>
          <a:p>
            <a:fld id="{B8E1E209-9253-4EE7-BC03-6E2DA4EB7248}" type="slidenum">
              <a:rPr lang="en-US" smtClean="0"/>
              <a:t>15</a:t>
            </a:fld>
            <a:endParaRPr lang="en-US"/>
          </a:p>
        </p:txBody>
      </p:sp>
    </p:spTree>
    <p:extLst>
      <p:ext uri="{BB962C8B-B14F-4D97-AF65-F5344CB8AC3E}">
        <p14:creationId xmlns:p14="http://schemas.microsoft.com/office/powerpoint/2010/main" val="3783402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1" y="57772"/>
            <a:ext cx="5983447" cy="3364301"/>
          </a:xfrm>
          <a:prstGeom prst="rect">
            <a:avLst/>
          </a:prstGeom>
        </p:spPr>
      </p:pic>
      <p:pic>
        <p:nvPicPr>
          <p:cNvPr id="5" name="Picture 4"/>
          <p:cNvPicPr>
            <a:picLocks noChangeAspect="1"/>
          </p:cNvPicPr>
          <p:nvPr/>
        </p:nvPicPr>
        <p:blipFill>
          <a:blip r:embed="rId3"/>
          <a:stretch>
            <a:fillRect/>
          </a:stretch>
        </p:blipFill>
        <p:spPr>
          <a:xfrm>
            <a:off x="6289964" y="57774"/>
            <a:ext cx="5791200" cy="3364300"/>
          </a:xfrm>
          <a:prstGeom prst="rect">
            <a:avLst/>
          </a:prstGeom>
        </p:spPr>
      </p:pic>
      <p:pic>
        <p:nvPicPr>
          <p:cNvPr id="6" name="Picture 5"/>
          <p:cNvPicPr>
            <a:picLocks noChangeAspect="1"/>
          </p:cNvPicPr>
          <p:nvPr/>
        </p:nvPicPr>
        <p:blipFill>
          <a:blip r:embed="rId4"/>
          <a:stretch>
            <a:fillRect/>
          </a:stretch>
        </p:blipFill>
        <p:spPr>
          <a:xfrm>
            <a:off x="152401" y="3528995"/>
            <a:ext cx="5983448" cy="3218169"/>
          </a:xfrm>
          <a:prstGeom prst="rect">
            <a:avLst/>
          </a:prstGeom>
        </p:spPr>
      </p:pic>
      <p:pic>
        <p:nvPicPr>
          <p:cNvPr id="7" name="Picture 6"/>
          <p:cNvPicPr>
            <a:picLocks noChangeAspect="1"/>
          </p:cNvPicPr>
          <p:nvPr/>
        </p:nvPicPr>
        <p:blipFill>
          <a:blip r:embed="rId5"/>
          <a:stretch>
            <a:fillRect/>
          </a:stretch>
        </p:blipFill>
        <p:spPr>
          <a:xfrm>
            <a:off x="6289964" y="3528995"/>
            <a:ext cx="5791200" cy="3218169"/>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16</a:t>
            </a:fld>
            <a:endParaRPr lang="en-US"/>
          </a:p>
        </p:txBody>
      </p:sp>
    </p:spTree>
    <p:extLst>
      <p:ext uri="{BB962C8B-B14F-4D97-AF65-F5344CB8AC3E}">
        <p14:creationId xmlns:p14="http://schemas.microsoft.com/office/powerpoint/2010/main" val="3726369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673" y="143454"/>
            <a:ext cx="5805054" cy="6576001"/>
          </a:xfrm>
        </p:spPr>
      </p:pic>
      <p:sp>
        <p:nvSpPr>
          <p:cNvPr id="5" name="Rectangle 4"/>
          <p:cNvSpPr/>
          <p:nvPr/>
        </p:nvSpPr>
        <p:spPr>
          <a:xfrm>
            <a:off x="6511635" y="1634836"/>
            <a:ext cx="5209309" cy="3375411"/>
          </a:xfrm>
          <a:prstGeom prst="rect">
            <a:avLst/>
          </a:prstGeom>
        </p:spPr>
        <p:txBody>
          <a:bodyPr wrap="square">
            <a:spAutoFit/>
          </a:bodyPr>
          <a:lstStyle/>
          <a:p>
            <a:pPr fontAlgn="base">
              <a:lnSpc>
                <a:spcPct val="150000"/>
              </a:lnSpc>
            </a:pPr>
            <a:r>
              <a:rPr lang="en-US" b="0" i="0" dirty="0" smtClean="0">
                <a:solidFill>
                  <a:srgbClr val="242729"/>
                </a:solidFill>
                <a:effectLst/>
                <a:latin typeface="Baskerville Old Face" panose="02020602080505020303" pitchFamily="18" charset="0"/>
              </a:rPr>
              <a:t>A polyfill is a browser fallback, made in JavaScript, that allows functionality you expect to work in modern browsers to work in older browsers, e.g., to support canvas (an HTML5 feature) in older browsers.</a:t>
            </a:r>
          </a:p>
          <a:p>
            <a:pPr fontAlgn="base">
              <a:lnSpc>
                <a:spcPct val="150000"/>
              </a:lnSpc>
            </a:pPr>
            <a:r>
              <a:rPr lang="en-US" b="0" i="0" dirty="0" smtClean="0">
                <a:solidFill>
                  <a:srgbClr val="242729"/>
                </a:solidFill>
                <a:effectLst/>
                <a:latin typeface="Baskerville Old Face" panose="02020602080505020303" pitchFamily="18" charset="0"/>
              </a:rPr>
              <a:t>It's sort of an HTML5 technique, since it is used in conjunction with HTML5, but it's not part of HTML5, and you can have polyfills without having HTML5 (for example, to support CSS3 techniques you want).</a:t>
            </a:r>
            <a:endParaRPr lang="en-US" b="0" i="0" dirty="0">
              <a:solidFill>
                <a:srgbClr val="242729"/>
              </a:solidFill>
              <a:effectLst/>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17</a:t>
            </a:fld>
            <a:endParaRPr lang="en-US"/>
          </a:p>
        </p:txBody>
      </p:sp>
    </p:spTree>
    <p:extLst>
      <p:ext uri="{BB962C8B-B14F-4D97-AF65-F5344CB8AC3E}">
        <p14:creationId xmlns:p14="http://schemas.microsoft.com/office/powerpoint/2010/main" val="350153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Slide Number Placeholder 1"/>
          <p:cNvSpPr>
            <a:spLocks noGrp="1"/>
          </p:cNvSpPr>
          <p:nvPr>
            <p:ph type="sldNum" sz="quarter" idx="12"/>
          </p:nvPr>
        </p:nvSpPr>
        <p:spPr/>
        <p:txBody>
          <a:bodyPr/>
          <a:lstStyle/>
          <a:p>
            <a:fld id="{B8E1E209-9253-4EE7-BC03-6E2DA4EB7248}" type="slidenum">
              <a:rPr lang="en-US" smtClean="0"/>
              <a:t>18</a:t>
            </a:fld>
            <a:endParaRPr lang="en-US"/>
          </a:p>
        </p:txBody>
      </p:sp>
    </p:spTree>
    <p:extLst>
      <p:ext uri="{BB962C8B-B14F-4D97-AF65-F5344CB8AC3E}">
        <p14:creationId xmlns:p14="http://schemas.microsoft.com/office/powerpoint/2010/main" val="916479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2" y="3177761"/>
            <a:ext cx="2644087" cy="563130"/>
          </a:xfrm>
        </p:spPr>
        <p:txBody>
          <a:bodyPr>
            <a:noAutofit/>
          </a:bodyPr>
          <a:lstStyle/>
          <a:p>
            <a:r>
              <a:rPr lang="en-US" sz="2000" dirty="0" smtClean="0">
                <a:latin typeface="Baskerville Old Face" panose="02020602080505020303" pitchFamily="18" charset="0"/>
              </a:rPr>
              <a:t>DOCTYPE</a:t>
            </a:r>
            <a:r>
              <a:rPr lang="en-US" sz="2400" dirty="0" smtClean="0">
                <a:latin typeface="Baskerville Old Face" panose="02020602080505020303" pitchFamily="18" charset="0"/>
              </a:rPr>
              <a:t>:</a:t>
            </a:r>
            <a:endParaRPr lang="en-US" sz="2400" dirty="0">
              <a:latin typeface="Baskerville Old Face" panose="02020602080505020303"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999" y="235979"/>
            <a:ext cx="4211783" cy="2941782"/>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467600" y="235979"/>
            <a:ext cx="4224275" cy="294178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5483" t="37387" r="61533" b="33093"/>
          <a:stretch/>
        </p:blipFill>
        <p:spPr>
          <a:xfrm>
            <a:off x="8099342" y="3594782"/>
            <a:ext cx="2241716" cy="7620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359" t="61045" r="13068" b="12575"/>
          <a:stretch/>
        </p:blipFill>
        <p:spPr>
          <a:xfrm>
            <a:off x="0" y="3705278"/>
            <a:ext cx="7273636" cy="678441"/>
          </a:xfrm>
          <a:prstGeom prst="rect">
            <a:avLst/>
          </a:prstGeom>
        </p:spPr>
      </p:pic>
      <p:sp>
        <p:nvSpPr>
          <p:cNvPr id="10" name="Title 1"/>
          <p:cNvSpPr txBox="1">
            <a:spLocks/>
          </p:cNvSpPr>
          <p:nvPr/>
        </p:nvSpPr>
        <p:spPr>
          <a:xfrm>
            <a:off x="346361" y="4403221"/>
            <a:ext cx="2644087" cy="563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latin typeface="Baskerville Old Face" panose="02020602080505020303" pitchFamily="18" charset="0"/>
              </a:rPr>
              <a:t>Meta:</a:t>
            </a:r>
            <a:endParaRPr lang="en-US" sz="2400" dirty="0">
              <a:latin typeface="Baskerville Old Face" panose="02020602080505020303" pitchFamily="18" charset="0"/>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6619" t="15151" r="55398" b="74546"/>
          <a:stretch/>
        </p:blipFill>
        <p:spPr>
          <a:xfrm>
            <a:off x="8099342" y="5123399"/>
            <a:ext cx="2729345" cy="235527"/>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17187" t="75152" r="16619" b="-606"/>
          <a:stretch/>
        </p:blipFill>
        <p:spPr>
          <a:xfrm>
            <a:off x="0" y="4950218"/>
            <a:ext cx="6456218" cy="581891"/>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17898" t="-1" r="36790" b="73940"/>
          <a:stretch/>
        </p:blipFill>
        <p:spPr>
          <a:xfrm>
            <a:off x="7754339" y="6157964"/>
            <a:ext cx="4419600" cy="595745"/>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187" t="70720" r="17472" b="3220"/>
          <a:stretch/>
        </p:blipFill>
        <p:spPr>
          <a:xfrm>
            <a:off x="0" y="6157964"/>
            <a:ext cx="6373091" cy="595746"/>
          </a:xfrm>
          <a:prstGeom prst="rect">
            <a:avLst/>
          </a:prstGeom>
        </p:spPr>
      </p:pic>
      <p:sp>
        <p:nvSpPr>
          <p:cNvPr id="15" name="Title 1"/>
          <p:cNvSpPr txBox="1">
            <a:spLocks/>
          </p:cNvSpPr>
          <p:nvPr/>
        </p:nvSpPr>
        <p:spPr>
          <a:xfrm>
            <a:off x="346360" y="5615616"/>
            <a:ext cx="2644087" cy="563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latin typeface="Baskerville Old Face" panose="02020602080505020303" pitchFamily="18" charset="0"/>
              </a:rPr>
              <a:t>Script and Type:</a:t>
            </a:r>
            <a:endParaRPr lang="en-US" sz="2400" dirty="0">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B8E1E209-9253-4EE7-BC03-6E2DA4EB7248}" type="slidenum">
              <a:rPr lang="en-US" smtClean="0"/>
              <a:t>19</a:t>
            </a:fld>
            <a:endParaRPr lang="en-US"/>
          </a:p>
        </p:txBody>
      </p:sp>
    </p:spTree>
    <p:extLst>
      <p:ext uri="{BB962C8B-B14F-4D97-AF65-F5344CB8AC3E}">
        <p14:creationId xmlns:p14="http://schemas.microsoft.com/office/powerpoint/2010/main" val="988304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6583"/>
            <a:ext cx="5105400" cy="5237018"/>
          </a:xfrm>
        </p:spPr>
        <p:txBody>
          <a:bodyPr>
            <a:normAutofit/>
          </a:bodyPr>
          <a:lstStyle/>
          <a:p>
            <a:pPr marL="0" indent="0">
              <a:buNone/>
            </a:pPr>
            <a:r>
              <a:rPr lang="en-US" sz="2400" dirty="0" smtClean="0">
                <a:latin typeface="Baskerville Old Face" panose="02020602080505020303" pitchFamily="18" charset="0"/>
              </a:rPr>
              <a:t>The book we are referring to in this summary.</a:t>
            </a:r>
          </a:p>
          <a:p>
            <a:pPr marL="0" indent="0">
              <a:buNone/>
            </a:pPr>
            <a:endParaRPr lang="en-US" sz="2400" dirty="0" smtClean="0">
              <a:latin typeface="Baskerville Old Face" panose="02020602080505020303" pitchFamily="18" charset="0"/>
            </a:endParaRPr>
          </a:p>
          <a:p>
            <a:pPr marL="0" indent="0">
              <a:buNone/>
            </a:pPr>
            <a:r>
              <a:rPr lang="en-US" sz="2400" dirty="0" smtClean="0">
                <a:latin typeface="Baskerville Old Face" panose="02020602080505020303" pitchFamily="18" charset="0"/>
              </a:rPr>
              <a:t>ROCKABLE </a:t>
            </a:r>
            <a:endParaRPr lang="en-US" sz="2400" dirty="0">
              <a:latin typeface="Baskerville Old Face" panose="02020602080505020303" pitchFamily="18" charset="0"/>
            </a:endParaRPr>
          </a:p>
          <a:p>
            <a:pPr marL="0" indent="0">
              <a:buNone/>
            </a:pPr>
            <a:r>
              <a:rPr lang="en-US" sz="2400" dirty="0" smtClean="0">
                <a:latin typeface="Baskerville Old Face" panose="02020602080505020303" pitchFamily="18" charset="0"/>
              </a:rPr>
              <a:t>Rockablepress.com</a:t>
            </a:r>
            <a:endParaRPr lang="en-US" sz="2400" dirty="0">
              <a:latin typeface="Baskerville Old Face" panose="02020602080505020303" pitchFamily="18" charset="0"/>
            </a:endParaRPr>
          </a:p>
          <a:p>
            <a:pPr marL="0" indent="0">
              <a:buNone/>
            </a:pPr>
            <a:r>
              <a:rPr lang="en-US" sz="2400" dirty="0">
                <a:latin typeface="Baskerville Old Face" panose="02020602080505020303" pitchFamily="18" charset="0"/>
              </a:rPr>
              <a:t>Envato.com</a:t>
            </a:r>
          </a:p>
          <a:p>
            <a:pPr marL="0" indent="0">
              <a:buNone/>
            </a:pPr>
            <a:r>
              <a:rPr lang="en-US" sz="2400" dirty="0">
                <a:latin typeface="Baskerville Old Face" panose="02020602080505020303" pitchFamily="18" charset="0"/>
              </a:rPr>
              <a:t>© Rockable Press 2012</a:t>
            </a:r>
          </a:p>
          <a:p>
            <a:pPr marL="0" indent="0">
              <a:buNone/>
            </a:pPr>
            <a:r>
              <a:rPr lang="en-US" sz="2400" dirty="0">
                <a:latin typeface="Baskerville Old Face" panose="02020602080505020303" pitchFamily="18" charset="0"/>
              </a:rPr>
              <a:t>All rights reserved. No part of this publication may be reproduced or redistributed in any form </a:t>
            </a:r>
            <a:r>
              <a:rPr lang="en-US" sz="2400" dirty="0" smtClean="0">
                <a:latin typeface="Baskerville Old Face" panose="02020602080505020303" pitchFamily="18" charset="0"/>
              </a:rPr>
              <a:t>without the </a:t>
            </a:r>
            <a:r>
              <a:rPr lang="en-US" sz="2400" dirty="0">
                <a:latin typeface="Baskerville Old Face" panose="02020602080505020303" pitchFamily="18" charset="0"/>
              </a:rPr>
              <a:t>prior written permission of the publishers.</a:t>
            </a:r>
          </a:p>
        </p:txBody>
      </p:sp>
      <p:pic>
        <p:nvPicPr>
          <p:cNvPr id="4" name="Picture 3"/>
          <p:cNvPicPr>
            <a:picLocks noChangeAspect="1"/>
          </p:cNvPicPr>
          <p:nvPr/>
        </p:nvPicPr>
        <p:blipFill rotWithShape="1">
          <a:blip r:embed="rId2"/>
          <a:srcRect l="30620" t="16761" r="45528" b="22254"/>
          <a:stretch/>
        </p:blipFill>
        <p:spPr>
          <a:xfrm>
            <a:off x="6553200" y="193964"/>
            <a:ext cx="5043055" cy="6456217"/>
          </a:xfrm>
          <a:prstGeom prst="rect">
            <a:avLst/>
          </a:prstGeom>
        </p:spPr>
      </p:pic>
      <p:sp>
        <p:nvSpPr>
          <p:cNvPr id="5" name="7-Point Star 4"/>
          <p:cNvSpPr/>
          <p:nvPr/>
        </p:nvSpPr>
        <p:spPr>
          <a:xfrm>
            <a:off x="2646218" y="2008909"/>
            <a:ext cx="193964" cy="193964"/>
          </a:xfrm>
          <a:prstGeom prst="star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8E1E209-9253-4EE7-BC03-6E2DA4EB7248}" type="slidenum">
              <a:rPr lang="en-US" smtClean="0"/>
              <a:t>2</a:t>
            </a:fld>
            <a:endParaRPr lang="en-US"/>
          </a:p>
        </p:txBody>
      </p:sp>
    </p:spTree>
    <p:extLst>
      <p:ext uri="{BB962C8B-B14F-4D97-AF65-F5344CB8AC3E}">
        <p14:creationId xmlns:p14="http://schemas.microsoft.com/office/powerpoint/2010/main" val="2829932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4255" y="185016"/>
            <a:ext cx="5975206" cy="6275331"/>
          </a:xfrm>
        </p:spPr>
      </p:pic>
      <p:sp>
        <p:nvSpPr>
          <p:cNvPr id="2" name="Slide Number Placeholder 1"/>
          <p:cNvSpPr>
            <a:spLocks noGrp="1"/>
          </p:cNvSpPr>
          <p:nvPr>
            <p:ph type="sldNum" sz="quarter" idx="12"/>
          </p:nvPr>
        </p:nvSpPr>
        <p:spPr/>
        <p:txBody>
          <a:bodyPr/>
          <a:lstStyle/>
          <a:p>
            <a:fld id="{B8E1E209-9253-4EE7-BC03-6E2DA4EB7248}" type="slidenum">
              <a:rPr lang="en-US" smtClean="0"/>
              <a:t>20</a:t>
            </a:fld>
            <a:endParaRPr lang="en-US"/>
          </a:p>
        </p:txBody>
      </p:sp>
    </p:spTree>
    <p:extLst>
      <p:ext uri="{BB962C8B-B14F-4D97-AF65-F5344CB8AC3E}">
        <p14:creationId xmlns:p14="http://schemas.microsoft.com/office/powerpoint/2010/main" val="1264327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46607"/>
            <a:ext cx="10515600" cy="2829502"/>
          </a:xfrm>
        </p:spPr>
        <p:txBody>
          <a:bodyPr/>
          <a:lstStyle/>
          <a:p>
            <a:pPr marL="0" indent="0">
              <a:buNone/>
            </a:pPr>
            <a:r>
              <a:rPr lang="en-US" dirty="0" smtClean="0">
                <a:latin typeface="Baskerville Old Face" panose="02020602080505020303" pitchFamily="18" charset="0"/>
              </a:rPr>
              <a:t>Old versions of browser don’t see the new Html5 new elements and does not display them as expected if they saw them</a:t>
            </a:r>
          </a:p>
          <a:p>
            <a:pPr marL="0" indent="0">
              <a:buNone/>
            </a:pPr>
            <a:r>
              <a:rPr lang="en-US" dirty="0" smtClean="0">
                <a:latin typeface="Baskerville Old Face" panose="02020602080505020303" pitchFamily="18" charset="0"/>
              </a:rPr>
              <a:t>They need to DOM created using JavaScript.</a:t>
            </a:r>
          </a:p>
          <a:p>
            <a:pPr marL="0" indent="0">
              <a:buNone/>
            </a:pPr>
            <a:r>
              <a:rPr lang="en-US" dirty="0" smtClean="0">
                <a:latin typeface="Baskerville Old Face" panose="02020602080505020303" pitchFamily="18" charset="0"/>
              </a:rPr>
              <a:t>Here comes Html5 Shiv/Shim that will acknowledge IE with new elements by taking care of the </a:t>
            </a:r>
            <a:r>
              <a:rPr lang="en-US" dirty="0">
                <a:latin typeface="Baskerville Old Face" panose="02020602080505020303" pitchFamily="18" charset="0"/>
              </a:rPr>
              <a:t>c</a:t>
            </a:r>
            <a:r>
              <a:rPr lang="en-US" dirty="0" smtClean="0">
                <a:latin typeface="Baskerville Old Face" panose="02020602080505020303" pitchFamily="18" charset="0"/>
              </a:rPr>
              <a:t>reation of DOM elements and displaying them as expected.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688" t="12662" r="20449" b="23941"/>
          <a:stretch/>
        </p:blipFill>
        <p:spPr>
          <a:xfrm>
            <a:off x="2382981" y="346364"/>
            <a:ext cx="7245927" cy="2683624"/>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21</a:t>
            </a:fld>
            <a:endParaRPr lang="en-US"/>
          </a:p>
        </p:txBody>
      </p:sp>
    </p:spTree>
    <p:extLst>
      <p:ext uri="{BB962C8B-B14F-4D97-AF65-F5344CB8AC3E}">
        <p14:creationId xmlns:p14="http://schemas.microsoft.com/office/powerpoint/2010/main" val="2548827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491" y="414236"/>
            <a:ext cx="9850582" cy="5902960"/>
          </a:xfrm>
        </p:spPr>
      </p:pic>
      <p:sp>
        <p:nvSpPr>
          <p:cNvPr id="2" name="Slide Number Placeholder 1"/>
          <p:cNvSpPr>
            <a:spLocks noGrp="1"/>
          </p:cNvSpPr>
          <p:nvPr>
            <p:ph type="sldNum" sz="quarter" idx="12"/>
          </p:nvPr>
        </p:nvSpPr>
        <p:spPr/>
        <p:txBody>
          <a:bodyPr/>
          <a:lstStyle/>
          <a:p>
            <a:fld id="{B8E1E209-9253-4EE7-BC03-6E2DA4EB7248}" type="slidenum">
              <a:rPr lang="en-US" smtClean="0"/>
              <a:t>22</a:t>
            </a:fld>
            <a:endParaRPr lang="en-US"/>
          </a:p>
        </p:txBody>
      </p:sp>
    </p:spTree>
    <p:extLst>
      <p:ext uri="{BB962C8B-B14F-4D97-AF65-F5344CB8AC3E}">
        <p14:creationId xmlns:p14="http://schemas.microsoft.com/office/powerpoint/2010/main" val="2254429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4872" y="0"/>
            <a:ext cx="5361709" cy="604694"/>
          </a:xfrm>
        </p:spPr>
        <p:txBody>
          <a:bodyPr>
            <a:normAutofit/>
          </a:bodyPr>
          <a:lstStyle/>
          <a:p>
            <a:pPr algn="ctr"/>
            <a:r>
              <a:rPr lang="en-US" sz="3600" dirty="0" smtClean="0">
                <a:solidFill>
                  <a:srgbClr val="002060"/>
                </a:solidFill>
                <a:latin typeface="Baskerville Old Face" panose="02020602080505020303" pitchFamily="18" charset="0"/>
              </a:rPr>
              <a:t>Semantic Markup</a:t>
            </a:r>
            <a:endParaRPr lang="en-US" sz="3600"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743240"/>
            <a:ext cx="4391891" cy="5682084"/>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528" y="1440874"/>
            <a:ext cx="3549363" cy="36519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227" y="1440874"/>
            <a:ext cx="3424765" cy="3651961"/>
          </a:xfrm>
          <a:prstGeom prst="rect">
            <a:avLst/>
          </a:prstGeom>
        </p:spPr>
      </p:pic>
      <p:cxnSp>
        <p:nvCxnSpPr>
          <p:cNvPr id="8" name="Straight Connector 7"/>
          <p:cNvCxnSpPr/>
          <p:nvPr/>
        </p:nvCxnSpPr>
        <p:spPr>
          <a:xfrm>
            <a:off x="5112327" y="1939636"/>
            <a:ext cx="2646218" cy="27293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37908" y="1864726"/>
            <a:ext cx="1995056" cy="28042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8E1E209-9253-4EE7-BC03-6E2DA4EB7248}" type="slidenum">
              <a:rPr lang="en-US" smtClean="0"/>
              <a:t>23</a:t>
            </a:fld>
            <a:endParaRPr lang="en-US"/>
          </a:p>
        </p:txBody>
      </p:sp>
    </p:spTree>
    <p:extLst>
      <p:ext uri="{BB962C8B-B14F-4D97-AF65-F5344CB8AC3E}">
        <p14:creationId xmlns:p14="http://schemas.microsoft.com/office/powerpoint/2010/main" val="860857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040" t="21935" r="43324" b="14693"/>
          <a:stretch/>
        </p:blipFill>
        <p:spPr>
          <a:xfrm>
            <a:off x="306314" y="415637"/>
            <a:ext cx="6280729" cy="242454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300" t="30740" r="24151" b="5030"/>
          <a:stretch/>
        </p:blipFill>
        <p:spPr>
          <a:xfrm>
            <a:off x="306315" y="3255819"/>
            <a:ext cx="5387904" cy="194320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6761" t="15565" r="33949" b="5647"/>
          <a:stretch/>
        </p:blipFill>
        <p:spPr>
          <a:xfrm>
            <a:off x="7287490" y="3255819"/>
            <a:ext cx="4368343" cy="1943208"/>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7898" t="4849" r="41193" b="7273"/>
          <a:stretch/>
        </p:blipFill>
        <p:spPr>
          <a:xfrm>
            <a:off x="6823363" y="415637"/>
            <a:ext cx="4971017" cy="2424545"/>
          </a:xfrm>
          <a:prstGeom prst="rect">
            <a:avLst/>
          </a:prstGeom>
        </p:spPr>
      </p:pic>
      <p:cxnSp>
        <p:nvCxnSpPr>
          <p:cNvPr id="11" name="Straight Connector 10"/>
          <p:cNvCxnSpPr/>
          <p:nvPr/>
        </p:nvCxnSpPr>
        <p:spPr>
          <a:xfrm flipH="1">
            <a:off x="886691" y="623455"/>
            <a:ext cx="5029200" cy="18149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75855" y="872836"/>
            <a:ext cx="5140036" cy="15655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306314" y="5334000"/>
            <a:ext cx="10541795" cy="1165799"/>
          </a:xfrm>
        </p:spPr>
        <p:txBody>
          <a:bodyPr>
            <a:noAutofit/>
          </a:bodyPr>
          <a:lstStyle/>
          <a:p>
            <a:r>
              <a:rPr lang="en-US" sz="2400" dirty="0" smtClean="0">
                <a:solidFill>
                  <a:srgbClr val="002060"/>
                </a:solidFill>
                <a:latin typeface="Baskerville Old Face" panose="02020602080505020303" pitchFamily="18" charset="0"/>
              </a:rPr>
              <a:t>This sectioning of the html page add more meaning to the cold code and describe it in a more meaningful way.</a:t>
            </a:r>
            <a:endParaRPr lang="en-US" sz="2400" dirty="0">
              <a:solidFill>
                <a:srgbClr val="002060"/>
              </a:solidFill>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24</a:t>
            </a:fld>
            <a:endParaRPr lang="en-US"/>
          </a:p>
        </p:txBody>
      </p:sp>
    </p:spTree>
    <p:extLst>
      <p:ext uri="{BB962C8B-B14F-4D97-AF65-F5344CB8AC3E}">
        <p14:creationId xmlns:p14="http://schemas.microsoft.com/office/powerpoint/2010/main" val="4095986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1999" cy="6858001"/>
          </a:xfrm>
        </p:spPr>
      </p:pic>
      <p:sp>
        <p:nvSpPr>
          <p:cNvPr id="2" name="Slide Number Placeholder 1"/>
          <p:cNvSpPr>
            <a:spLocks noGrp="1"/>
          </p:cNvSpPr>
          <p:nvPr>
            <p:ph type="sldNum" sz="quarter" idx="12"/>
          </p:nvPr>
        </p:nvSpPr>
        <p:spPr/>
        <p:txBody>
          <a:bodyPr/>
          <a:lstStyle/>
          <a:p>
            <a:fld id="{B8E1E209-9253-4EE7-BC03-6E2DA4EB7248}" type="slidenum">
              <a:rPr lang="en-US" smtClean="0"/>
              <a:t>25</a:t>
            </a:fld>
            <a:endParaRPr lang="en-US"/>
          </a:p>
        </p:txBody>
      </p:sp>
    </p:spTree>
    <p:extLst>
      <p:ext uri="{BB962C8B-B14F-4D97-AF65-F5344CB8AC3E}">
        <p14:creationId xmlns:p14="http://schemas.microsoft.com/office/powerpoint/2010/main" val="763904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71" y="236158"/>
            <a:ext cx="10515600" cy="771343"/>
          </a:xfrm>
        </p:spPr>
        <p:txBody>
          <a:bodyPr>
            <a:normAutofit fontScale="90000"/>
          </a:bodyPr>
          <a:lstStyle/>
          <a:p>
            <a:r>
              <a:rPr lang="en-US" sz="3600" b="1" dirty="0" smtClean="0">
                <a:solidFill>
                  <a:srgbClr val="7030A0"/>
                </a:solidFill>
                <a:latin typeface="Baskerville Old Face" panose="02020602080505020303" pitchFamily="18" charset="0"/>
              </a:rPr>
              <a:t>Easy Queries with the Selectors API </a:t>
            </a:r>
            <a:r>
              <a:rPr lang="en-US" sz="3600" dirty="0" smtClean="0">
                <a:solidFill>
                  <a:srgbClr val="7030A0"/>
                </a:solidFill>
                <a:latin typeface="Baskerville Old Face" panose="02020602080505020303" pitchFamily="18" charset="0"/>
              </a:rPr>
              <a:t/>
            </a:r>
            <a:br>
              <a:rPr lang="en-US" sz="3600" dirty="0" smtClean="0">
                <a:solidFill>
                  <a:srgbClr val="7030A0"/>
                </a:solidFill>
                <a:latin typeface="Baskerville Old Face" panose="02020602080505020303" pitchFamily="18" charset="0"/>
              </a:rPr>
            </a:br>
            <a:endParaRPr lang="en-US" sz="3600" dirty="0">
              <a:solidFill>
                <a:srgbClr val="7030A0"/>
              </a:solidFill>
              <a:latin typeface="Baskerville Old Face" panose="02020602080505020303" pitchFamily="18" charset="0"/>
            </a:endParaRPr>
          </a:p>
        </p:txBody>
      </p:sp>
      <p:sp>
        <p:nvSpPr>
          <p:cNvPr id="3" name="Content Placeholder 2"/>
          <p:cNvSpPr>
            <a:spLocks noGrp="1"/>
          </p:cNvSpPr>
          <p:nvPr>
            <p:ph idx="1"/>
          </p:nvPr>
        </p:nvSpPr>
        <p:spPr>
          <a:xfrm>
            <a:off x="678871" y="732679"/>
            <a:ext cx="10515600" cy="1816557"/>
          </a:xfrm>
        </p:spPr>
        <p:txBody>
          <a:bodyPr>
            <a:noAutofit/>
          </a:bodyPr>
          <a:lstStyle/>
          <a:p>
            <a:pPr marL="0" indent="0">
              <a:buNone/>
            </a:pPr>
            <a:r>
              <a:rPr lang="en-US" sz="1600" dirty="0">
                <a:solidFill>
                  <a:srgbClr val="000000"/>
                </a:solidFill>
                <a:latin typeface="Baskerville Old Face" panose="02020602080505020303" pitchFamily="18" charset="0"/>
              </a:rPr>
              <a:t>querySelector</a:t>
            </a:r>
            <a:r>
              <a:rPr lang="en-US" sz="1600" dirty="0" smtClean="0">
                <a:solidFill>
                  <a:srgbClr val="000000"/>
                </a:solidFill>
                <a:latin typeface="Baskerville Old Face" panose="02020602080505020303" pitchFamily="18" charset="0"/>
              </a:rPr>
              <a:t>()</a:t>
            </a:r>
          </a:p>
          <a:p>
            <a:pPr marL="0" indent="0">
              <a:buNone/>
            </a:pPr>
            <a:r>
              <a:rPr lang="en-US" sz="1600" dirty="0" smtClean="0">
                <a:solidFill>
                  <a:srgbClr val="000000"/>
                </a:solidFill>
                <a:latin typeface="Baskerville Old Face" panose="02020602080505020303" pitchFamily="18" charset="0"/>
              </a:rPr>
              <a:t>Selects the first element that matches the CSS selector passed.</a:t>
            </a:r>
          </a:p>
          <a:p>
            <a:pPr marL="0" indent="0">
              <a:buNone/>
            </a:pPr>
            <a:r>
              <a:rPr lang="en-US" sz="1600" dirty="0" smtClean="0">
                <a:latin typeface="Baskerville Old Face" panose="02020602080505020303" pitchFamily="18" charset="0"/>
              </a:rPr>
              <a:t>querySelectorAll</a:t>
            </a:r>
            <a:r>
              <a:rPr lang="en-US" sz="1600" dirty="0">
                <a:latin typeface="Baskerville Old Face" panose="02020602080505020303" pitchFamily="18" charset="0"/>
              </a:rPr>
              <a:t>() </a:t>
            </a:r>
          </a:p>
          <a:p>
            <a:pPr marL="0" indent="0">
              <a:buNone/>
            </a:pPr>
            <a:r>
              <a:rPr lang="en-US" sz="1600" dirty="0" smtClean="0">
                <a:solidFill>
                  <a:srgbClr val="000000"/>
                </a:solidFill>
                <a:latin typeface="Baskerville Old Face" panose="02020602080505020303" pitchFamily="18" charset="0"/>
              </a:rPr>
              <a:t>Selects the all elements that matches the CSS selector passed.</a:t>
            </a:r>
            <a:endParaRPr lang="en-US" sz="1600" dirty="0" smtClean="0">
              <a:latin typeface="Baskerville Old Face" panose="02020602080505020303" pitchFamily="18" charset="0"/>
            </a:endParaRPr>
          </a:p>
          <a:p>
            <a:pPr marL="0" indent="0">
              <a:buNone/>
            </a:pPr>
            <a:r>
              <a:rPr lang="en-US" sz="1600" dirty="0" smtClean="0">
                <a:latin typeface="Baskerville Old Face" panose="02020602080505020303" pitchFamily="18" charset="0"/>
              </a:rPr>
              <a:t>Both API functions take as parameter familiar CSS selector and returns Static Node List</a:t>
            </a:r>
            <a:endParaRPr lang="en-US" sz="1600" dirty="0">
              <a:latin typeface="Baskerville Old Face" panose="02020602080505020303" pitchFamily="18" charset="0"/>
            </a:endParaRPr>
          </a:p>
        </p:txBody>
      </p:sp>
      <p:sp>
        <p:nvSpPr>
          <p:cNvPr id="4" name="Rectangle 3"/>
          <p:cNvSpPr/>
          <p:nvPr/>
        </p:nvSpPr>
        <p:spPr>
          <a:xfrm>
            <a:off x="3822894" y="2911825"/>
            <a:ext cx="184731" cy="646331"/>
          </a:xfrm>
          <a:prstGeom prst="rect">
            <a:avLst/>
          </a:prstGeom>
        </p:spPr>
        <p:txBody>
          <a:bodyPr wrap="none">
            <a:spAutoFit/>
          </a:bodyPr>
          <a:lstStyle/>
          <a:p>
            <a:endParaRPr lang="en-US" sz="3600" dirty="0">
              <a:latin typeface="Baskerville Old Face" panose="02020602080505020303" pitchFamily="18" charset="0"/>
            </a:endParaRPr>
          </a:p>
        </p:txBody>
      </p:sp>
      <p:sp>
        <p:nvSpPr>
          <p:cNvPr id="5" name="Rectangle 4"/>
          <p:cNvSpPr/>
          <p:nvPr/>
        </p:nvSpPr>
        <p:spPr>
          <a:xfrm>
            <a:off x="3048000" y="3159696"/>
            <a:ext cx="6096000" cy="369332"/>
          </a:xfrm>
          <a:prstGeom prst="rect">
            <a:avLst/>
          </a:prstGeom>
        </p:spPr>
        <p:txBody>
          <a:bodyPr>
            <a:spAutoFit/>
          </a:bodyPr>
          <a:lstStyle/>
          <a:p>
            <a:endParaRPr lang="en-US" dirty="0">
              <a:solidFill>
                <a:srgbClr val="000000"/>
              </a:solidFill>
              <a:latin typeface="Rockwell" panose="02060603020205020403" pitchFamily="18" charset="0"/>
            </a:endParaRPr>
          </a:p>
        </p:txBody>
      </p:sp>
      <p:sp>
        <p:nvSpPr>
          <p:cNvPr id="7" name="Content Placeholder 2"/>
          <p:cNvSpPr txBox="1">
            <a:spLocks/>
          </p:cNvSpPr>
          <p:nvPr/>
        </p:nvSpPr>
        <p:spPr>
          <a:xfrm>
            <a:off x="678871" y="2649877"/>
            <a:ext cx="10515600" cy="18165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Baskerville Old Face" panose="02020602080505020303" pitchFamily="18" charset="0"/>
              </a:rPr>
              <a:t>Static Node List vs Live Node List</a:t>
            </a:r>
            <a:endParaRPr lang="en-US" sz="2400" dirty="0">
              <a:latin typeface="Baskerville Old Face" panose="02020602080505020303"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475965910"/>
              </p:ext>
            </p:extLst>
          </p:nvPr>
        </p:nvGraphicFramePr>
        <p:xfrm>
          <a:off x="2429163" y="3440267"/>
          <a:ext cx="8128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82046990"/>
                    </a:ext>
                  </a:extLst>
                </a:gridCol>
                <a:gridCol w="2032000">
                  <a:extLst>
                    <a:ext uri="{9D8B030D-6E8A-4147-A177-3AD203B41FA5}">
                      <a16:colId xmlns:a16="http://schemas.microsoft.com/office/drawing/2014/main" val="746487306"/>
                    </a:ext>
                  </a:extLst>
                </a:gridCol>
                <a:gridCol w="2032000">
                  <a:extLst>
                    <a:ext uri="{9D8B030D-6E8A-4147-A177-3AD203B41FA5}">
                      <a16:colId xmlns:a16="http://schemas.microsoft.com/office/drawing/2014/main" val="3762999054"/>
                    </a:ext>
                  </a:extLst>
                </a:gridCol>
                <a:gridCol w="2032000">
                  <a:extLst>
                    <a:ext uri="{9D8B030D-6E8A-4147-A177-3AD203B41FA5}">
                      <a16:colId xmlns:a16="http://schemas.microsoft.com/office/drawing/2014/main" val="3294096872"/>
                    </a:ext>
                  </a:extLst>
                </a:gridCol>
              </a:tblGrid>
              <a:tr h="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25384274"/>
                  </a:ext>
                </a:extLst>
              </a:tr>
            </a:tbl>
          </a:graphicData>
        </a:graphic>
      </p:graphicFrame>
      <p:sp>
        <p:nvSpPr>
          <p:cNvPr id="11" name="Content Placeholder 2"/>
          <p:cNvSpPr txBox="1">
            <a:spLocks/>
          </p:cNvSpPr>
          <p:nvPr/>
        </p:nvSpPr>
        <p:spPr>
          <a:xfrm>
            <a:off x="200409" y="3344362"/>
            <a:ext cx="2050474" cy="4900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Baskerville Old Face" panose="02020602080505020303" pitchFamily="18" charset="0"/>
              </a:rPr>
              <a:t>‘div’ elements:</a:t>
            </a:r>
            <a:endParaRPr lang="en-US" sz="2400" dirty="0">
              <a:latin typeface="Baskerville Old Face" panose="02020602080505020303" pitchFamily="18" charset="0"/>
            </a:endParaRPr>
          </a:p>
        </p:txBody>
      </p:sp>
      <p:sp>
        <p:nvSpPr>
          <p:cNvPr id="12" name="Content Placeholder 2"/>
          <p:cNvSpPr txBox="1">
            <a:spLocks/>
          </p:cNvSpPr>
          <p:nvPr/>
        </p:nvSpPr>
        <p:spPr>
          <a:xfrm>
            <a:off x="200409" y="3999946"/>
            <a:ext cx="3807216" cy="4900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rgbClr val="7030A0"/>
                </a:solidFill>
                <a:latin typeface="Baskerville Old Face" panose="02020602080505020303" pitchFamily="18" charset="0"/>
              </a:rPr>
              <a:t>After: document.body.appendChild(‘div’)</a:t>
            </a:r>
            <a:endParaRPr lang="en-US" sz="1800" b="1" dirty="0">
              <a:solidFill>
                <a:srgbClr val="7030A0"/>
              </a:solidFill>
              <a:latin typeface="Baskerville Old Face" panose="02020602080505020303" pitchFamily="18" charset="0"/>
            </a:endParaRPr>
          </a:p>
        </p:txBody>
      </p:sp>
      <p:sp>
        <p:nvSpPr>
          <p:cNvPr id="13" name="Rectangle 12"/>
          <p:cNvSpPr/>
          <p:nvPr/>
        </p:nvSpPr>
        <p:spPr>
          <a:xfrm>
            <a:off x="0" y="4904653"/>
            <a:ext cx="1864613" cy="369332"/>
          </a:xfrm>
          <a:prstGeom prst="rect">
            <a:avLst/>
          </a:prstGeom>
        </p:spPr>
        <p:txBody>
          <a:bodyPr wrap="none">
            <a:spAutoFit/>
          </a:bodyPr>
          <a:lstStyle/>
          <a:p>
            <a:r>
              <a:rPr lang="en-US" dirty="0" smtClean="0">
                <a:solidFill>
                  <a:srgbClr val="000000"/>
                </a:solidFill>
                <a:latin typeface="Andale Mono MT Std"/>
              </a:rPr>
              <a:t>Static Node List </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282419434"/>
              </p:ext>
            </p:extLst>
          </p:nvPr>
        </p:nvGraphicFramePr>
        <p:xfrm>
          <a:off x="2429163" y="4908225"/>
          <a:ext cx="8128000" cy="365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82046990"/>
                    </a:ext>
                  </a:extLst>
                </a:gridCol>
                <a:gridCol w="2032000">
                  <a:extLst>
                    <a:ext uri="{9D8B030D-6E8A-4147-A177-3AD203B41FA5}">
                      <a16:colId xmlns:a16="http://schemas.microsoft.com/office/drawing/2014/main" val="746487306"/>
                    </a:ext>
                  </a:extLst>
                </a:gridCol>
                <a:gridCol w="2032000">
                  <a:extLst>
                    <a:ext uri="{9D8B030D-6E8A-4147-A177-3AD203B41FA5}">
                      <a16:colId xmlns:a16="http://schemas.microsoft.com/office/drawing/2014/main" val="3762999054"/>
                    </a:ext>
                  </a:extLst>
                </a:gridCol>
                <a:gridCol w="2032000">
                  <a:extLst>
                    <a:ext uri="{9D8B030D-6E8A-4147-A177-3AD203B41FA5}">
                      <a16:colId xmlns:a16="http://schemas.microsoft.com/office/drawing/2014/main" val="3294096872"/>
                    </a:ext>
                  </a:extLst>
                </a:gridCol>
              </a:tblGrid>
              <a:tr h="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25384274"/>
                  </a:ext>
                </a:extLst>
              </a:tr>
            </a:tbl>
          </a:graphicData>
        </a:graphic>
      </p:graphicFrame>
      <p:sp>
        <p:nvSpPr>
          <p:cNvPr id="15" name="Rectangle 14"/>
          <p:cNvSpPr/>
          <p:nvPr/>
        </p:nvSpPr>
        <p:spPr>
          <a:xfrm>
            <a:off x="0" y="5986585"/>
            <a:ext cx="1710725" cy="369332"/>
          </a:xfrm>
          <a:prstGeom prst="rect">
            <a:avLst/>
          </a:prstGeom>
        </p:spPr>
        <p:txBody>
          <a:bodyPr wrap="none">
            <a:spAutoFit/>
          </a:bodyPr>
          <a:lstStyle/>
          <a:p>
            <a:r>
              <a:rPr lang="en-US" dirty="0" smtClean="0">
                <a:solidFill>
                  <a:srgbClr val="000000"/>
                </a:solidFill>
                <a:latin typeface="Andale Mono MT Std"/>
              </a:rPr>
              <a:t>Live Node List </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578573053"/>
              </p:ext>
            </p:extLst>
          </p:nvPr>
        </p:nvGraphicFramePr>
        <p:xfrm>
          <a:off x="2429163" y="5986585"/>
          <a:ext cx="8128000" cy="365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899998918"/>
                    </a:ext>
                  </a:extLst>
                </a:gridCol>
                <a:gridCol w="1625600">
                  <a:extLst>
                    <a:ext uri="{9D8B030D-6E8A-4147-A177-3AD203B41FA5}">
                      <a16:colId xmlns:a16="http://schemas.microsoft.com/office/drawing/2014/main" val="971381874"/>
                    </a:ext>
                  </a:extLst>
                </a:gridCol>
                <a:gridCol w="1625600">
                  <a:extLst>
                    <a:ext uri="{9D8B030D-6E8A-4147-A177-3AD203B41FA5}">
                      <a16:colId xmlns:a16="http://schemas.microsoft.com/office/drawing/2014/main" val="1663352627"/>
                    </a:ext>
                  </a:extLst>
                </a:gridCol>
                <a:gridCol w="1625600">
                  <a:extLst>
                    <a:ext uri="{9D8B030D-6E8A-4147-A177-3AD203B41FA5}">
                      <a16:colId xmlns:a16="http://schemas.microsoft.com/office/drawing/2014/main" val="2035840998"/>
                    </a:ext>
                  </a:extLst>
                </a:gridCol>
                <a:gridCol w="1625600">
                  <a:extLst>
                    <a:ext uri="{9D8B030D-6E8A-4147-A177-3AD203B41FA5}">
                      <a16:colId xmlns:a16="http://schemas.microsoft.com/office/drawing/2014/main" val="4209724022"/>
                    </a:ext>
                  </a:extLst>
                </a:gridCol>
              </a:tblGrid>
              <a:tr h="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extLst>
                  <a:ext uri="{0D108BD9-81ED-4DB2-BD59-A6C34878D82A}">
                    <a16:rowId xmlns:a16="http://schemas.microsoft.com/office/drawing/2014/main" val="3328514910"/>
                  </a:ext>
                </a:extLst>
              </a:tr>
            </a:tbl>
          </a:graphicData>
        </a:graphic>
      </p:graphicFrame>
      <p:sp>
        <p:nvSpPr>
          <p:cNvPr id="6" name="Slide Number Placeholder 5"/>
          <p:cNvSpPr>
            <a:spLocks noGrp="1"/>
          </p:cNvSpPr>
          <p:nvPr>
            <p:ph type="sldNum" sz="quarter" idx="12"/>
          </p:nvPr>
        </p:nvSpPr>
        <p:spPr/>
        <p:txBody>
          <a:bodyPr/>
          <a:lstStyle/>
          <a:p>
            <a:fld id="{B8E1E209-9253-4EE7-BC03-6E2DA4EB7248}" type="slidenum">
              <a:rPr lang="en-US" smtClean="0"/>
              <a:t>26</a:t>
            </a:fld>
            <a:endParaRPr lang="en-US"/>
          </a:p>
        </p:txBody>
      </p:sp>
    </p:spTree>
    <p:extLst>
      <p:ext uri="{BB962C8B-B14F-4D97-AF65-F5344CB8AC3E}">
        <p14:creationId xmlns:p14="http://schemas.microsoft.com/office/powerpoint/2010/main" val="1029874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505" y="623455"/>
            <a:ext cx="10210968" cy="5525799"/>
          </a:xfrm>
        </p:spPr>
      </p:pic>
      <p:sp>
        <p:nvSpPr>
          <p:cNvPr id="2" name="Slide Number Placeholder 1"/>
          <p:cNvSpPr>
            <a:spLocks noGrp="1"/>
          </p:cNvSpPr>
          <p:nvPr>
            <p:ph type="sldNum" sz="quarter" idx="12"/>
          </p:nvPr>
        </p:nvSpPr>
        <p:spPr/>
        <p:txBody>
          <a:bodyPr/>
          <a:lstStyle/>
          <a:p>
            <a:fld id="{B8E1E209-9253-4EE7-BC03-6E2DA4EB7248}" type="slidenum">
              <a:rPr lang="en-US" smtClean="0"/>
              <a:t>27</a:t>
            </a:fld>
            <a:endParaRPr lang="en-US"/>
          </a:p>
        </p:txBody>
      </p:sp>
    </p:spTree>
    <p:extLst>
      <p:ext uri="{BB962C8B-B14F-4D97-AF65-F5344CB8AC3E}">
        <p14:creationId xmlns:p14="http://schemas.microsoft.com/office/powerpoint/2010/main" val="2750632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061" y="0"/>
            <a:ext cx="10515600" cy="1325563"/>
          </a:xfrm>
        </p:spPr>
        <p:txBody>
          <a:bodyPr/>
          <a:lstStyle/>
          <a:p>
            <a:r>
              <a:rPr lang="en-US" dirty="0" smtClean="0">
                <a:solidFill>
                  <a:srgbClr val="7030A0"/>
                </a:solidFill>
                <a:latin typeface="Baskerville Old Face" panose="02020602080505020303" pitchFamily="18" charset="0"/>
              </a:rPr>
              <a:t>Custom Data Attribute</a:t>
            </a:r>
            <a:endParaRPr lang="en-US" dirty="0">
              <a:solidFill>
                <a:srgbClr val="7030A0"/>
              </a:solidFill>
              <a:latin typeface="Baskerville Old Face" panose="02020602080505020303" pitchFamily="18" charset="0"/>
            </a:endParaRPr>
          </a:p>
        </p:txBody>
      </p:sp>
      <p:sp>
        <p:nvSpPr>
          <p:cNvPr id="6" name="Rectangle 1"/>
          <p:cNvSpPr>
            <a:spLocks noGrp="1" noChangeArrowheads="1"/>
          </p:cNvSpPr>
          <p:nvPr>
            <p:ph idx="1"/>
          </p:nvPr>
        </p:nvSpPr>
        <p:spPr bwMode="auto">
          <a:xfrm>
            <a:off x="300038" y="1294787"/>
            <a:ext cx="5443673" cy="51654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Definition and Usage</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cs typeface="Arabic Typesetting" panose="03020402040406030203" pitchFamily="66" charset="-78"/>
              </a:rPr>
              <a:t>data-*</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 attributes is used to store custom data private to the page or application.</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cs typeface="Arabic Typesetting" panose="03020402040406030203" pitchFamily="66" charset="-78"/>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cs typeface="Arabic Typesetting" panose="03020402040406030203" pitchFamily="66" charset="-78"/>
              </a:rPr>
              <a:t>data-*</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 attributes gives us the ability to embed custom data attributes on all HTML elements.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cs typeface="Arabic Typesetting" panose="03020402040406030203" pitchFamily="66" charset="-78"/>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stored (custom) data can then be used in the page's JavaScript to create a more engaging user experience (without any Ajax calls or server-side database queries).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cs typeface="Arabic Typesetting" panose="03020402040406030203" pitchFamily="66" charset="-78"/>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cs typeface="Arabic Typesetting" panose="03020402040406030203" pitchFamily="66" charset="-78"/>
              </a:rPr>
              <a:t>data-*</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 attributes consist of two parts: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cs typeface="Arabic Typesetting" panose="03020402040406030203" pitchFamily="66" charset="-78"/>
            </a:endParaRPr>
          </a:p>
          <a:p>
            <a:pPr marL="0" marR="0" lvl="0" indent="0"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attribute name should not contain any uppercase letters, and must be at least one character long after the prefix "data-“</a:t>
            </a:r>
          </a:p>
          <a:p>
            <a:pPr marL="0" marR="0" lvl="0" indent="0"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endParaRP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cs typeface="Arabic Typesetting" panose="03020402040406030203" pitchFamily="66" charset="-78"/>
              </a:rPr>
              <a:t>The attribute value can be any string</a:t>
            </a:r>
          </a:p>
        </p:txBody>
      </p:sp>
      <p:sp>
        <p:nvSpPr>
          <p:cNvPr id="7" name="Rectangle 6"/>
          <p:cNvSpPr/>
          <p:nvPr/>
        </p:nvSpPr>
        <p:spPr>
          <a:xfrm>
            <a:off x="5962650" y="1434197"/>
            <a:ext cx="6096000" cy="646331"/>
          </a:xfrm>
          <a:prstGeom prst="rect">
            <a:avLst/>
          </a:prstGeom>
        </p:spPr>
        <p:txBody>
          <a:bodyPr>
            <a:spAutoFit/>
          </a:bodyPr>
          <a:lstStyle/>
          <a:p>
            <a:r>
              <a:rPr lang="en-US" dirty="0">
                <a:solidFill>
                  <a:srgbClr val="000000"/>
                </a:solidFill>
                <a:latin typeface="HelveticaNeueLT Std"/>
              </a:rPr>
              <a:t>The </a:t>
            </a:r>
            <a:r>
              <a:rPr lang="en-US" sz="1600" b="1" i="0" u="none" strike="noStrike" baseline="0" dirty="0" smtClean="0">
                <a:solidFill>
                  <a:srgbClr val="000000"/>
                </a:solidFill>
                <a:latin typeface="Andale Mono MT Std"/>
              </a:rPr>
              <a:t>dataset </a:t>
            </a:r>
            <a:r>
              <a:rPr lang="en-US" dirty="0">
                <a:solidFill>
                  <a:srgbClr val="000000"/>
                </a:solidFill>
                <a:latin typeface="HelveticaNeueLT Std"/>
              </a:rPr>
              <a:t>object, or </a:t>
            </a:r>
            <a:r>
              <a:rPr lang="en-US" sz="1600" b="1" i="0" u="none" strike="noStrike" baseline="0" dirty="0" smtClean="0">
                <a:solidFill>
                  <a:srgbClr val="000000"/>
                </a:solidFill>
                <a:latin typeface="Andale Mono MT Std"/>
              </a:rPr>
              <a:t>DOMStringMap</a:t>
            </a:r>
            <a:r>
              <a:rPr lang="en-US" dirty="0">
                <a:solidFill>
                  <a:srgbClr val="000000"/>
                </a:solidFill>
                <a:latin typeface="HelveticaNeueLT Std"/>
              </a:rPr>
              <a:t>, returns a list of all data-attributes for the associated element. </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3960" t="8920" r="26220" b="15500"/>
          <a:stretch/>
        </p:blipFill>
        <p:spPr>
          <a:xfrm>
            <a:off x="5962650" y="4114801"/>
            <a:ext cx="5981836" cy="215970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715" t="9322" r="10108" b="2330"/>
          <a:stretch/>
        </p:blipFill>
        <p:spPr>
          <a:xfrm>
            <a:off x="6447302" y="31067"/>
            <a:ext cx="4296451" cy="106454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6650" t="17470" r="10694" b="42771"/>
          <a:stretch/>
        </p:blipFill>
        <p:spPr>
          <a:xfrm>
            <a:off x="5962650" y="2347749"/>
            <a:ext cx="5981836" cy="530647"/>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2988" t="7531" r="30176" b="54517"/>
          <a:stretch/>
        </p:blipFill>
        <p:spPr>
          <a:xfrm>
            <a:off x="5962650" y="3065176"/>
            <a:ext cx="5981836" cy="600076"/>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28</a:t>
            </a:fld>
            <a:endParaRPr lang="en-US"/>
          </a:p>
        </p:txBody>
      </p:sp>
    </p:spTree>
    <p:extLst>
      <p:ext uri="{BB962C8B-B14F-4D97-AF65-F5344CB8AC3E}">
        <p14:creationId xmlns:p14="http://schemas.microsoft.com/office/powerpoint/2010/main" val="37695958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475" y="3786189"/>
            <a:ext cx="6172910" cy="30718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3786188"/>
          </a:xfrm>
          <a:prstGeom prst="rect">
            <a:avLst/>
          </a:prstGeom>
        </p:spPr>
      </p:pic>
      <p:sp>
        <p:nvSpPr>
          <p:cNvPr id="7" name="Title 1"/>
          <p:cNvSpPr txBox="1">
            <a:spLocks/>
          </p:cNvSpPr>
          <p:nvPr/>
        </p:nvSpPr>
        <p:spPr>
          <a:xfrm>
            <a:off x="3269673" y="2895600"/>
            <a:ext cx="5001491" cy="8905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7030A0"/>
                </a:solidFill>
                <a:latin typeface="Baskerville Old Face" panose="02020602080505020303" pitchFamily="18" charset="0"/>
              </a:rPr>
              <a:t>Html5 holds in it very interesting new elements that would make web more fun.</a:t>
            </a:r>
            <a:endParaRPr lang="en-US" sz="2000" b="1" dirty="0">
              <a:solidFill>
                <a:srgbClr val="7030A0"/>
              </a:solidFill>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29</a:t>
            </a:fld>
            <a:endParaRPr lang="en-US"/>
          </a:p>
        </p:txBody>
      </p:sp>
    </p:spTree>
    <p:extLst>
      <p:ext uri="{BB962C8B-B14F-4D97-AF65-F5344CB8AC3E}">
        <p14:creationId xmlns:p14="http://schemas.microsoft.com/office/powerpoint/2010/main" val="2563026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96690"/>
            <a:ext cx="10515600" cy="1325563"/>
          </a:xfrm>
        </p:spPr>
        <p:txBody>
          <a:bodyPr>
            <a:normAutofit/>
          </a:bodyPr>
          <a:lstStyle/>
          <a:p>
            <a:r>
              <a:rPr lang="en-US" sz="1600" dirty="0" smtClean="0">
                <a:solidFill>
                  <a:schemeClr val="accent5">
                    <a:lumMod val="50000"/>
                  </a:schemeClr>
                </a:solidFill>
                <a:latin typeface="Baskerville Old Face" panose="02020602080505020303" pitchFamily="18" charset="0"/>
              </a:rPr>
              <a:t>We are living in the future of the past IT’S THE PRESENT that will be the past of the future</a:t>
            </a:r>
            <a:br>
              <a:rPr lang="en-US" sz="1600" dirty="0" smtClean="0">
                <a:solidFill>
                  <a:schemeClr val="accent5">
                    <a:lumMod val="50000"/>
                  </a:schemeClr>
                </a:solidFill>
                <a:latin typeface="Baskerville Old Face" panose="02020602080505020303" pitchFamily="18" charset="0"/>
              </a:rPr>
            </a:br>
            <a:r>
              <a:rPr lang="en-US" sz="1600" dirty="0" smtClean="0">
                <a:solidFill>
                  <a:schemeClr val="accent5">
                    <a:lumMod val="50000"/>
                  </a:schemeClr>
                </a:solidFill>
                <a:latin typeface="Baskerville Old Face" panose="02020602080505020303" pitchFamily="18" charset="0"/>
              </a:rPr>
              <a:t>So Obviously we are living on actions and events that happened in the past (THE HISTORY) with improving and developing them to be suitable for now</a:t>
            </a:r>
            <a:endParaRPr lang="en-US" sz="1600" dirty="0">
              <a:solidFill>
                <a:schemeClr val="accent5">
                  <a:lumMod val="50000"/>
                </a:schemeClr>
              </a:solidFill>
              <a:latin typeface="Baskerville Old Face" panose="02020602080505020303"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696691"/>
          </a:xfrm>
        </p:spPr>
      </p:pic>
      <p:sp>
        <p:nvSpPr>
          <p:cNvPr id="3" name="Slide Number Placeholder 2"/>
          <p:cNvSpPr>
            <a:spLocks noGrp="1"/>
          </p:cNvSpPr>
          <p:nvPr>
            <p:ph type="sldNum" sz="quarter" idx="12"/>
          </p:nvPr>
        </p:nvSpPr>
        <p:spPr/>
        <p:txBody>
          <a:bodyPr/>
          <a:lstStyle/>
          <a:p>
            <a:fld id="{B8E1E209-9253-4EE7-BC03-6E2DA4EB7248}" type="slidenum">
              <a:rPr lang="en-US" smtClean="0"/>
              <a:t>3</a:t>
            </a:fld>
            <a:endParaRPr lang="en-US"/>
          </a:p>
        </p:txBody>
      </p:sp>
    </p:spTree>
    <p:extLst>
      <p:ext uri="{BB962C8B-B14F-4D97-AF65-F5344CB8AC3E}">
        <p14:creationId xmlns:p14="http://schemas.microsoft.com/office/powerpoint/2010/main" val="467144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081" y="140415"/>
            <a:ext cx="2055454" cy="596901"/>
          </a:xfrm>
        </p:spPr>
        <p:txBody>
          <a:bodyPr>
            <a:normAutofit/>
          </a:bodyPr>
          <a:lstStyle/>
          <a:p>
            <a:r>
              <a:rPr lang="en-US" sz="2000" dirty="0" smtClean="0">
                <a:solidFill>
                  <a:srgbClr val="7030A0"/>
                </a:solidFill>
                <a:latin typeface="Baskerville Old Face" panose="02020602080505020303" pitchFamily="18" charset="0"/>
              </a:rPr>
              <a:t>Output Tag</a:t>
            </a:r>
            <a:endParaRPr lang="en-US" sz="2000" dirty="0">
              <a:solidFill>
                <a:srgbClr val="7030A0"/>
              </a:solidFill>
              <a:latin typeface="Baskerville Old Face" panose="02020602080505020303" pitchFamily="18" charset="0"/>
            </a:endParaRPr>
          </a:p>
        </p:txBody>
      </p:sp>
      <p:pic>
        <p:nvPicPr>
          <p:cNvPr id="6"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l="25386" t="43415" r="38717" b="50346"/>
          <a:stretch/>
        </p:blipFill>
        <p:spPr>
          <a:xfrm>
            <a:off x="610081" y="1985751"/>
            <a:ext cx="4642472" cy="717532"/>
          </a:xfr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6133" t="62255" r="39531" b="25991"/>
          <a:stretch/>
        </p:blipFill>
        <p:spPr>
          <a:xfrm>
            <a:off x="610081" y="759800"/>
            <a:ext cx="4673172" cy="1137550"/>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4376" t="43748" r="37656" b="32493"/>
          <a:stretch/>
        </p:blipFill>
        <p:spPr>
          <a:xfrm>
            <a:off x="6075433" y="697961"/>
            <a:ext cx="4629150" cy="1878984"/>
          </a:xfrm>
          <a:prstGeom prst="rect">
            <a:avLst/>
          </a:prstGeom>
        </p:spPr>
      </p:pic>
      <p:sp>
        <p:nvSpPr>
          <p:cNvPr id="9" name="Title 1"/>
          <p:cNvSpPr txBox="1">
            <a:spLocks/>
          </p:cNvSpPr>
          <p:nvPr/>
        </p:nvSpPr>
        <p:spPr>
          <a:xfrm>
            <a:off x="6255326" y="162899"/>
            <a:ext cx="1419225" cy="596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7030A0"/>
                </a:solidFill>
                <a:latin typeface="Baskerville Old Face" panose="02020602080505020303" pitchFamily="18" charset="0"/>
              </a:rPr>
              <a:t>M</a:t>
            </a:r>
            <a:r>
              <a:rPr lang="en-US" sz="2000" dirty="0" smtClean="0">
                <a:solidFill>
                  <a:srgbClr val="7030A0"/>
                </a:solidFill>
                <a:latin typeface="Baskerville Old Face" panose="02020602080505020303" pitchFamily="18" charset="0"/>
              </a:rPr>
              <a:t>eter Tag</a:t>
            </a:r>
            <a:endParaRPr lang="en-US" sz="2000" dirty="0">
              <a:solidFill>
                <a:srgbClr val="7030A0"/>
              </a:solidFill>
              <a:latin typeface="Baskerville Old Face" panose="02020602080505020303" pitchFamily="18" charset="0"/>
            </a:endParaRP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5454" t="48181" r="37728" b="47453"/>
          <a:stretch/>
        </p:blipFill>
        <p:spPr>
          <a:xfrm>
            <a:off x="535563" y="4194200"/>
            <a:ext cx="4488873" cy="615148"/>
          </a:xfrm>
          <a:prstGeom prst="rect">
            <a:avLst/>
          </a:prstGeom>
        </p:spPr>
      </p:pic>
      <p:sp>
        <p:nvSpPr>
          <p:cNvPr id="11" name="Title 1"/>
          <p:cNvSpPr txBox="1">
            <a:spLocks/>
          </p:cNvSpPr>
          <p:nvPr/>
        </p:nvSpPr>
        <p:spPr>
          <a:xfrm>
            <a:off x="610081" y="3672180"/>
            <a:ext cx="2283572" cy="596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7030A0"/>
                </a:solidFill>
                <a:latin typeface="Baskerville Old Face" panose="02020602080505020303" pitchFamily="18" charset="0"/>
              </a:rPr>
              <a:t>Progress Bar Tag</a:t>
            </a:r>
            <a:endParaRPr lang="en-US" sz="2000" dirty="0">
              <a:solidFill>
                <a:srgbClr val="7030A0"/>
              </a:solidFill>
              <a:latin typeface="Baskerville Old Face" panose="02020602080505020303" pitchFamily="18" charset="0"/>
            </a:endParaRPr>
          </a:p>
        </p:txBody>
      </p:sp>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3409" t="62489" r="38523" b="23930"/>
          <a:stretch/>
        </p:blipFill>
        <p:spPr>
          <a:xfrm>
            <a:off x="535563" y="4809347"/>
            <a:ext cx="4289995" cy="1064979"/>
          </a:xfrm>
          <a:prstGeom prst="rect">
            <a:avLst/>
          </a:prstGeom>
        </p:spPr>
      </p:pic>
      <p:pic>
        <p:nvPicPr>
          <p:cNvPr id="14" name="Screen Recording (1-23-2021 10-07-3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210300" y="4379993"/>
            <a:ext cx="5213417" cy="1896116"/>
          </a:xfrm>
          <a:prstGeom prst="rect">
            <a:avLst/>
          </a:prstGeom>
        </p:spPr>
      </p:pic>
      <p:sp>
        <p:nvSpPr>
          <p:cNvPr id="15" name="Title 1"/>
          <p:cNvSpPr txBox="1">
            <a:spLocks/>
          </p:cNvSpPr>
          <p:nvPr/>
        </p:nvSpPr>
        <p:spPr>
          <a:xfrm>
            <a:off x="6210301" y="3936673"/>
            <a:ext cx="841018" cy="25752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smtClean="0">
                <a:solidFill>
                  <a:srgbClr val="7030A0"/>
                </a:solidFill>
                <a:latin typeface="Baskerville Old Face" panose="02020602080505020303" pitchFamily="18" charset="0"/>
              </a:rPr>
              <a:t>Demo. video</a:t>
            </a:r>
            <a:endParaRPr lang="en-US" sz="1600" dirty="0">
              <a:solidFill>
                <a:srgbClr val="7030A0"/>
              </a:solidFill>
              <a:latin typeface="Baskerville Old Face" panose="02020602080505020303" pitchFamily="18" charset="0"/>
            </a:endParaRPr>
          </a:p>
        </p:txBody>
      </p:sp>
      <p:cxnSp>
        <p:nvCxnSpPr>
          <p:cNvPr id="21" name="Straight Arrow Connector 20"/>
          <p:cNvCxnSpPr/>
          <p:nvPr/>
        </p:nvCxnSpPr>
        <p:spPr>
          <a:xfrm>
            <a:off x="5024436" y="5197276"/>
            <a:ext cx="752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535563" y="2703283"/>
            <a:ext cx="4618327" cy="815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&lt;output&gt;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tag is used to represent the result of a calculation</a:t>
            </a:r>
            <a:r>
              <a:rPr lang="en-US" altLang="en-US" sz="1800" dirty="0" smtClean="0">
                <a:solidFill>
                  <a:srgbClr val="7030A0"/>
                </a:solidFill>
                <a:latin typeface="Baskerville Old Face" panose="02020602080505020303" pitchFamily="18" charset="0"/>
              </a:rPr>
              <a:t>.</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p:txBody>
      </p:sp>
      <p:sp>
        <p:nvSpPr>
          <p:cNvPr id="27" name="Title 1"/>
          <p:cNvSpPr txBox="1">
            <a:spLocks/>
          </p:cNvSpPr>
          <p:nvPr/>
        </p:nvSpPr>
        <p:spPr>
          <a:xfrm>
            <a:off x="406109" y="6042228"/>
            <a:ext cx="4618327" cy="815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&lt;progress&gt;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tag represents the completion progress of a task.</a:t>
            </a: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t>
            </a:r>
          </a:p>
          <a:p>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p:txBody>
      </p:sp>
      <p:sp>
        <p:nvSpPr>
          <p:cNvPr id="29" name="Title 1"/>
          <p:cNvSpPr txBox="1">
            <a:spLocks/>
          </p:cNvSpPr>
          <p:nvPr/>
        </p:nvSpPr>
        <p:spPr>
          <a:xfrm>
            <a:off x="6210300" y="2751293"/>
            <a:ext cx="4618327" cy="815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&lt;meter&gt;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tag defines a scalar measurement within a known range, or a fractional value. This is also known as a gauge.</a:t>
            </a: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t>
            </a:r>
            <a:endParaRPr kumimoji="0" lang="en-US" altLang="en-US" sz="3200" b="0" i="0" u="none" strike="noStrike" cap="none" normalizeH="0" baseline="0" dirty="0" smtClean="0">
              <a:ln>
                <a:noFill/>
              </a:ln>
              <a:solidFill>
                <a:schemeClr val="tx1"/>
              </a:solidFill>
              <a:effectLst/>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B8E1E209-9253-4EE7-BC03-6E2DA4EB7248}" type="slidenum">
              <a:rPr lang="en-US" smtClean="0"/>
              <a:t>30</a:t>
            </a:fld>
            <a:endParaRPr lang="en-US"/>
          </a:p>
        </p:txBody>
      </p:sp>
    </p:spTree>
    <p:extLst>
      <p:ext uri="{BB962C8B-B14F-4D97-AF65-F5344CB8AC3E}">
        <p14:creationId xmlns:p14="http://schemas.microsoft.com/office/powerpoint/2010/main" val="1456604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0426" t="32670" r="19333" b="21118"/>
          <a:stretch/>
        </p:blipFill>
        <p:spPr>
          <a:xfrm>
            <a:off x="858981" y="748147"/>
            <a:ext cx="3713019" cy="3190059"/>
          </a:xfrm>
          <a:prstGeom prst="rect">
            <a:avLst/>
          </a:prstGeom>
        </p:spPr>
      </p:pic>
      <p:sp>
        <p:nvSpPr>
          <p:cNvPr id="5" name="Rectangle 4"/>
          <p:cNvSpPr/>
          <p:nvPr/>
        </p:nvSpPr>
        <p:spPr>
          <a:xfrm>
            <a:off x="6192981" y="3158836"/>
            <a:ext cx="1662545" cy="858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l="2190" t="51041" r="57666" b="46219"/>
          <a:stretch/>
        </p:blipFill>
        <p:spPr>
          <a:xfrm>
            <a:off x="528419" y="887272"/>
            <a:ext cx="5223163" cy="346364"/>
          </a:xfrm>
          <a:prstGeom prst="rect">
            <a:avLst/>
          </a:prstGeom>
        </p:spPr>
      </p:pic>
      <p:pic>
        <p:nvPicPr>
          <p:cNvPr id="7" name="Picture 6"/>
          <p:cNvPicPr>
            <a:picLocks noChangeAspect="1"/>
          </p:cNvPicPr>
          <p:nvPr/>
        </p:nvPicPr>
        <p:blipFill rotWithShape="1">
          <a:blip r:embed="rId3"/>
          <a:srcRect l="21037" t="40625" r="37755" b="39299"/>
          <a:stretch/>
        </p:blipFill>
        <p:spPr>
          <a:xfrm>
            <a:off x="5601918" y="4286066"/>
            <a:ext cx="6174443" cy="1691191"/>
          </a:xfrm>
          <a:prstGeom prst="rect">
            <a:avLst/>
          </a:prstGeom>
        </p:spPr>
      </p:pic>
      <p:sp>
        <p:nvSpPr>
          <p:cNvPr id="8" name="Title 1"/>
          <p:cNvSpPr>
            <a:spLocks noGrp="1"/>
          </p:cNvSpPr>
          <p:nvPr>
            <p:ph type="title"/>
          </p:nvPr>
        </p:nvSpPr>
        <p:spPr>
          <a:xfrm>
            <a:off x="376991" y="5131662"/>
            <a:ext cx="5526017" cy="354738"/>
          </a:xfrm>
        </p:spPr>
        <p:txBody>
          <a:bodyPr>
            <a:noAutofit/>
          </a:bodyPr>
          <a:lstStyle/>
          <a:p>
            <a:pPr lvl="0" eaLnBrk="0" fontAlgn="base" hangingPunct="0">
              <a:lnSpc>
                <a:spcPct val="100000"/>
              </a:lnSpc>
              <a:spcAft>
                <a:spcPct val="0"/>
              </a:spcAft>
            </a:pPr>
            <a:r>
              <a:rPr lang="en-US" sz="2000" dirty="0" smtClean="0">
                <a:solidFill>
                  <a:srgbClr val="7030A0"/>
                </a:solidFill>
                <a:latin typeface="Baskerville Old Face" panose="02020602080505020303" pitchFamily="18" charset="0"/>
              </a:rPr>
              <a:t>Input email</a:t>
            </a:r>
            <a:r>
              <a:rPr lang="en-US" sz="1800" dirty="0" smtClean="0">
                <a:solidFill>
                  <a:srgbClr val="7030A0"/>
                </a:solidFill>
                <a:latin typeface="Baskerville Old Face" panose="02020602080505020303" pitchFamily="18" charset="0"/>
              </a:rPr>
              <a:t/>
            </a:r>
            <a:br>
              <a:rPr lang="en-US" sz="1800" dirty="0" smtClean="0">
                <a:solidFill>
                  <a:srgbClr val="7030A0"/>
                </a:solidFill>
                <a:latin typeface="Baskerville Old Face" panose="02020602080505020303" pitchFamily="18" charset="0"/>
              </a:rPr>
            </a:b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type="email"&gt;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defines a field for an e-mail address.</a:t>
            </a: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r>
            <a:br>
              <a:rPr kumimoji="0" lang="en-US" altLang="en-US" sz="1800" b="0" i="0" u="none" strike="noStrike" cap="none" normalizeH="0" baseline="0" dirty="0" smtClean="0">
                <a:ln>
                  <a:noFill/>
                </a:ln>
                <a:solidFill>
                  <a:schemeClr val="tx1"/>
                </a:solidFill>
                <a:effectLst/>
                <a:latin typeface="Baskerville Old Face" panose="02020602080505020303" pitchFamily="18" charset="0"/>
              </a:rPr>
            </a:b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input value is automatically validated to ensure it is a properly formatted e-mail address.</a:t>
            </a: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r>
            <a:br>
              <a:rPr kumimoji="0" lang="en-US" altLang="en-US" sz="1800" b="0" i="0" u="none" strike="noStrike" cap="none" normalizeH="0" baseline="0" dirty="0" smtClean="0">
                <a:ln>
                  <a:noFill/>
                </a:ln>
                <a:solidFill>
                  <a:schemeClr val="tx1"/>
                </a:solidFill>
                <a:effectLst/>
                <a:latin typeface="Baskerville Old Face" panose="02020602080505020303" pitchFamily="18" charset="0"/>
              </a:rPr>
            </a:br>
            <a:endParaRPr lang="en-US" sz="1800" dirty="0">
              <a:solidFill>
                <a:srgbClr val="7030A0"/>
              </a:solidFill>
              <a:latin typeface="Baskerville Old Face" panose="02020602080505020303" pitchFamily="18" charset="0"/>
            </a:endParaRPr>
          </a:p>
        </p:txBody>
      </p:sp>
      <p:sp>
        <p:nvSpPr>
          <p:cNvPr id="9" name="Title 1"/>
          <p:cNvSpPr txBox="1">
            <a:spLocks/>
          </p:cNvSpPr>
          <p:nvPr/>
        </p:nvSpPr>
        <p:spPr>
          <a:xfrm>
            <a:off x="528419" y="525891"/>
            <a:ext cx="6343436" cy="9083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eaLnBrk="0" fontAlgn="base" hangingPunct="0">
              <a:lnSpc>
                <a:spcPct val="100000"/>
              </a:lnSpc>
              <a:spcAft>
                <a:spcPct val="0"/>
              </a:spcAft>
            </a:pPr>
            <a:r>
              <a:rPr lang="en-US" sz="2000" dirty="0" smtClean="0">
                <a:solidFill>
                  <a:srgbClr val="7030A0"/>
                </a:solidFill>
                <a:latin typeface="Baskerville Old Face" panose="02020602080505020303" pitchFamily="18" charset="0"/>
              </a:rPr>
              <a:t>Input color</a:t>
            </a:r>
            <a:r>
              <a:rPr lang="en-US" sz="1800" dirty="0" smtClean="0">
                <a:solidFill>
                  <a:srgbClr val="7030A0"/>
                </a:solidFill>
                <a:latin typeface="Baskerville Old Face" panose="02020602080505020303" pitchFamily="18" charset="0"/>
              </a:rPr>
              <a:t> </a:t>
            </a:r>
          </a:p>
          <a:p>
            <a:pPr lvl="0"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type="color"&gt;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defines a color picker.</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pPr lvl="0" eaLnBrk="0" fontAlgn="base" hangingPunct="0">
              <a:lnSpc>
                <a:spcPct val="100000"/>
              </a:lnSpc>
              <a:spcAft>
                <a:spcPct val="0"/>
              </a:spcAft>
            </a:pP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r>
            <a:br>
              <a:rPr kumimoji="0" lang="en-US" altLang="en-US" sz="1800" b="0" i="0" u="none" strike="noStrike" cap="none" normalizeH="0" baseline="0" dirty="0" smtClean="0">
                <a:ln>
                  <a:noFill/>
                </a:ln>
                <a:solidFill>
                  <a:schemeClr val="tx1"/>
                </a:solidFill>
                <a:effectLst/>
                <a:latin typeface="Baskerville Old Face" panose="02020602080505020303" pitchFamily="18" charset="0"/>
              </a:rPr>
            </a:b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endParaRPr lang="en-US" sz="1800" dirty="0">
              <a:solidFill>
                <a:srgbClr val="7030A0"/>
              </a:solidFill>
              <a:latin typeface="Baskerville Old Face" panose="02020602080505020303" pitchFamily="18" charset="0"/>
            </a:endParaRPr>
          </a:p>
        </p:txBody>
      </p:sp>
      <p:sp>
        <p:nvSpPr>
          <p:cNvPr id="10" name="Rectangle 1"/>
          <p:cNvSpPr>
            <a:spLocks noChangeArrowheads="1"/>
          </p:cNvSpPr>
          <p:nvPr/>
        </p:nvSpPr>
        <p:spPr bwMode="auto">
          <a:xfrm>
            <a:off x="4461164" y="3212035"/>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858981" y="1455892"/>
            <a:ext cx="1593274" cy="976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64375" t="39679" r="25509" b="52935"/>
          <a:stretch/>
        </p:blipFill>
        <p:spPr>
          <a:xfrm>
            <a:off x="7410416" y="1530028"/>
            <a:ext cx="3039621" cy="1247846"/>
          </a:xfrm>
          <a:prstGeom prst="rect">
            <a:avLst/>
          </a:prstGeom>
        </p:spPr>
      </p:pic>
      <p:sp>
        <p:nvSpPr>
          <p:cNvPr id="14" name="Title 1"/>
          <p:cNvSpPr txBox="1">
            <a:spLocks/>
          </p:cNvSpPr>
          <p:nvPr/>
        </p:nvSpPr>
        <p:spPr>
          <a:xfrm>
            <a:off x="6555144" y="786783"/>
            <a:ext cx="5221217" cy="7432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7030A0"/>
                </a:solidFill>
                <a:latin typeface="Baskerville Old Face" panose="02020602080505020303" pitchFamily="18" charset="0"/>
              </a:rPr>
              <a:t>Input range</a:t>
            </a:r>
          </a:p>
          <a:p>
            <a:pPr lvl="0"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type="range"&gt;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defines a control for entering a number whose exact value is not important (like a slider control).</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pPr lvl="0" eaLnBrk="0" fontAlgn="base" hangingPunct="0">
              <a:lnSpc>
                <a:spcPct val="100000"/>
              </a:lnSpc>
              <a:spcAft>
                <a:spcPct val="0"/>
              </a:spcAft>
            </a:pP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r>
            <a:br>
              <a:rPr kumimoji="0" lang="en-US" altLang="en-US" sz="1800" b="0" i="0" u="none" strike="noStrike" cap="none" normalizeH="0" baseline="0" dirty="0" smtClean="0">
                <a:ln>
                  <a:noFill/>
                </a:ln>
                <a:solidFill>
                  <a:schemeClr val="tx1"/>
                </a:solidFill>
                <a:effectLst/>
                <a:latin typeface="Baskerville Old Face" panose="02020602080505020303" pitchFamily="18" charset="0"/>
              </a:rPr>
            </a:b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endParaRPr lang="en-US" sz="1800" dirty="0">
              <a:solidFill>
                <a:srgbClr val="7030A0"/>
              </a:solidFill>
              <a:latin typeface="Baskerville Old Face" panose="02020602080505020303" pitchFamily="18" charset="0"/>
            </a:endParaRPr>
          </a:p>
        </p:txBody>
      </p:sp>
      <p:sp>
        <p:nvSpPr>
          <p:cNvPr id="1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31</a:t>
            </a:fld>
            <a:endParaRPr lang="en-US"/>
          </a:p>
        </p:txBody>
      </p:sp>
    </p:spTree>
    <p:extLst>
      <p:ext uri="{BB962C8B-B14F-4D97-AF65-F5344CB8AC3E}">
        <p14:creationId xmlns:p14="http://schemas.microsoft.com/office/powerpoint/2010/main" val="917340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8419" y="525891"/>
            <a:ext cx="6343436" cy="9083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eaLnBrk="0" fontAlgn="base" hangingPunct="0">
              <a:lnSpc>
                <a:spcPct val="100000"/>
              </a:lnSpc>
              <a:spcAft>
                <a:spcPct val="0"/>
              </a:spcAft>
            </a:pPr>
            <a:r>
              <a:rPr kumimoji="0" lang="en-US" altLang="en-US" sz="2000" b="0" i="0" u="none" strike="noStrike" cap="none" normalizeH="0" baseline="0" dirty="0" smtClean="0">
                <a:ln>
                  <a:noFill/>
                </a:ln>
                <a:solidFill>
                  <a:srgbClr val="7030A0"/>
                </a:solidFill>
                <a:effectLst/>
                <a:latin typeface="Baskerville Old Face" panose="02020602080505020303" pitchFamily="18" charset="0"/>
              </a:rPr>
              <a:t>Input email</a:t>
            </a:r>
          </a:p>
          <a:p>
            <a:pPr lvl="0"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type="date"&gt;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defines a date picker.</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pPr lvl="0"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resulting value includes the year, month, and day.</a:t>
            </a:r>
            <a:endParaRPr kumimoji="0" lang="en-US" altLang="en-US" sz="3200" b="0" i="0" u="none" strike="noStrike" cap="none" normalizeH="0" baseline="0" dirty="0" smtClean="0">
              <a:ln>
                <a:noFill/>
              </a:ln>
              <a:solidFill>
                <a:schemeClr val="tx1"/>
              </a:solidFill>
              <a:effectLst/>
              <a:latin typeface="Baskerville Old Face" panose="02020602080505020303" pitchFamily="18"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2"/>
          <a:srcRect l="55537" t="41572" r="28491" b="18656"/>
          <a:stretch/>
        </p:blipFill>
        <p:spPr>
          <a:xfrm>
            <a:off x="1552682" y="1613765"/>
            <a:ext cx="2078182" cy="2348635"/>
          </a:xfrm>
          <a:prstGeom prst="rect">
            <a:avLst/>
          </a:prstGeom>
        </p:spPr>
      </p:pic>
      <p:sp>
        <p:nvSpPr>
          <p:cNvPr id="7" name="Rectangle 6"/>
          <p:cNvSpPr/>
          <p:nvPr/>
        </p:nvSpPr>
        <p:spPr>
          <a:xfrm>
            <a:off x="2993555" y="1613765"/>
            <a:ext cx="637309" cy="2560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6068829" y="769541"/>
            <a:ext cx="6247321" cy="664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eaLnBrk="0" fontAlgn="base" hangingPunct="0">
              <a:lnSpc>
                <a:spcPct val="100000"/>
              </a:lnSpc>
              <a:spcAft>
                <a:spcPct val="0"/>
              </a:spcAft>
            </a:pPr>
            <a:r>
              <a:rPr kumimoji="0" lang="en-US" altLang="en-US" sz="2000" b="0" i="0" u="none" strike="noStrike" cap="none" normalizeH="0" baseline="0" dirty="0" smtClean="0">
                <a:ln>
                  <a:noFill/>
                </a:ln>
                <a:solidFill>
                  <a:srgbClr val="7030A0"/>
                </a:solidFill>
                <a:effectLst/>
                <a:latin typeface="Baskerville Old Face" panose="02020602080505020303" pitchFamily="18" charset="0"/>
              </a:rPr>
              <a:t>Input search</a:t>
            </a:r>
          </a:p>
          <a:p>
            <a:pPr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type="search"&gt;</a:t>
            </a: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 defines a text field for entering a search string</a:t>
            </a:r>
            <a:r>
              <a:rPr kumimoji="0" lang="en-US" altLang="en-US" sz="1800" b="0" i="0" u="none" strike="noStrike" cap="none" normalizeH="0" baseline="0" dirty="0" smtClean="0">
                <a:ln>
                  <a:noFill/>
                </a:ln>
                <a:solidFill>
                  <a:schemeClr val="tx1"/>
                </a:solidFill>
                <a:effectLst/>
                <a:latin typeface="Baskerville Old Face" panose="02020602080505020303" pitchFamily="18" charset="0"/>
              </a:rPr>
              <a:t> </a:t>
            </a:r>
          </a:p>
          <a:p>
            <a:pPr lvl="0" eaLnBrk="0" fontAlgn="base" hangingPunct="0">
              <a:lnSpc>
                <a:spcPct val="100000"/>
              </a:lnSpc>
              <a:spcAft>
                <a:spcPct val="0"/>
              </a:spcAft>
            </a:pP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p:txBody>
      </p:sp>
      <p:pic>
        <p:nvPicPr>
          <p:cNvPr id="9" name="Picture 8"/>
          <p:cNvPicPr>
            <a:picLocks noChangeAspect="1"/>
          </p:cNvPicPr>
          <p:nvPr/>
        </p:nvPicPr>
        <p:blipFill rotWithShape="1">
          <a:blip r:embed="rId3"/>
          <a:srcRect l="24338" t="44791" r="36796" b="39678"/>
          <a:stretch/>
        </p:blipFill>
        <p:spPr>
          <a:xfrm>
            <a:off x="6470072" y="1741774"/>
            <a:ext cx="5056909" cy="1136073"/>
          </a:xfrm>
          <a:prstGeom prst="rect">
            <a:avLst/>
          </a:prstGeom>
        </p:spPr>
      </p:pic>
      <p:pic>
        <p:nvPicPr>
          <p:cNvPr id="11" name="Picture 10"/>
          <p:cNvPicPr>
            <a:picLocks noChangeAspect="1"/>
          </p:cNvPicPr>
          <p:nvPr/>
        </p:nvPicPr>
        <p:blipFill rotWithShape="1">
          <a:blip r:embed="rId4"/>
          <a:srcRect l="57773" t="46306" r="29875" b="16572"/>
          <a:stretch/>
        </p:blipFill>
        <p:spPr>
          <a:xfrm>
            <a:off x="8388925" y="3962400"/>
            <a:ext cx="1607127" cy="2715491"/>
          </a:xfrm>
          <a:prstGeom prst="rect">
            <a:avLst/>
          </a:prstGeom>
        </p:spPr>
      </p:pic>
      <p:sp>
        <p:nvSpPr>
          <p:cNvPr id="12" name="Title 1"/>
          <p:cNvSpPr txBox="1">
            <a:spLocks/>
          </p:cNvSpPr>
          <p:nvPr/>
        </p:nvSpPr>
        <p:spPr>
          <a:xfrm>
            <a:off x="845665" y="5202996"/>
            <a:ext cx="6247321" cy="6646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eaLnBrk="0" fontAlgn="base" hangingPunct="0">
              <a:lnSpc>
                <a:spcPct val="100000"/>
              </a:lnSpc>
              <a:spcAft>
                <a:spcPct val="0"/>
              </a:spcAft>
            </a:pPr>
            <a:r>
              <a:rPr kumimoji="0" lang="en-US" altLang="en-US" sz="2000" b="0" i="0" u="none" strike="noStrike" cap="none" normalizeH="0" baseline="0" dirty="0" smtClean="0">
                <a:ln>
                  <a:noFill/>
                </a:ln>
                <a:solidFill>
                  <a:srgbClr val="7030A0"/>
                </a:solidFill>
                <a:effectLst/>
                <a:latin typeface="Baskerville Old Face" panose="02020602080505020303" pitchFamily="18" charset="0"/>
              </a:rPr>
              <a:t>Input time</a:t>
            </a:r>
          </a:p>
          <a:p>
            <a:pPr eaLnBrk="0" fontAlgn="base" hangingPunct="0">
              <a:lnSpc>
                <a:spcPct val="100000"/>
              </a:lnSpc>
              <a:spcAft>
                <a:spcPct val="0"/>
              </a:spcAft>
            </a:pPr>
            <a:r>
              <a:rPr kumimoji="0" lang="en-US" altLang="en-US" sz="18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1800" b="0" i="0" u="none" strike="noStrike" cap="none" normalizeH="0" baseline="0" dirty="0" smtClean="0">
                <a:ln>
                  <a:noFill/>
                </a:ln>
                <a:solidFill>
                  <a:srgbClr val="DC143C"/>
                </a:solidFill>
                <a:effectLst/>
                <a:latin typeface="Baskerville Old Face" panose="02020602080505020303" pitchFamily="18" charset="0"/>
              </a:rPr>
              <a:t>&lt;input type=“time”&gt;</a:t>
            </a:r>
            <a:r>
              <a:rPr lang="en-US" sz="1800" dirty="0" smtClean="0">
                <a:latin typeface="Baskerville Old Face" panose="02020602080505020303" pitchFamily="18" charset="0"/>
              </a:rPr>
              <a:t>defines </a:t>
            </a:r>
            <a:r>
              <a:rPr lang="en-US" sz="1800" dirty="0">
                <a:latin typeface="Baskerville Old Face" panose="02020602080505020303" pitchFamily="18" charset="0"/>
              </a:rPr>
              <a:t>a control for entering a time (no time zone</a:t>
            </a:r>
            <a:r>
              <a:rPr lang="en-US" sz="1800" dirty="0" smtClean="0">
                <a:latin typeface="Baskerville Old Face" panose="02020602080505020303" pitchFamily="18" charset="0"/>
              </a:rPr>
              <a:t>).</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32</a:t>
            </a:fld>
            <a:endParaRPr lang="en-US"/>
          </a:p>
        </p:txBody>
      </p:sp>
    </p:spTree>
    <p:extLst>
      <p:ext uri="{BB962C8B-B14F-4D97-AF65-F5344CB8AC3E}">
        <p14:creationId xmlns:p14="http://schemas.microsoft.com/office/powerpoint/2010/main" val="3254985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34291"/>
            <a:ext cx="10515600" cy="5301771"/>
          </a:xfrm>
        </p:spPr>
      </p:pic>
      <p:sp>
        <p:nvSpPr>
          <p:cNvPr id="2" name="Slide Number Placeholder 1"/>
          <p:cNvSpPr>
            <a:spLocks noGrp="1"/>
          </p:cNvSpPr>
          <p:nvPr>
            <p:ph type="sldNum" sz="quarter" idx="12"/>
          </p:nvPr>
        </p:nvSpPr>
        <p:spPr/>
        <p:txBody>
          <a:bodyPr/>
          <a:lstStyle/>
          <a:p>
            <a:fld id="{B8E1E209-9253-4EE7-BC03-6E2DA4EB7248}" type="slidenum">
              <a:rPr lang="en-US" smtClean="0"/>
              <a:t>33</a:t>
            </a:fld>
            <a:endParaRPr lang="en-US"/>
          </a:p>
        </p:txBody>
      </p:sp>
    </p:spTree>
    <p:extLst>
      <p:ext uri="{BB962C8B-B14F-4D97-AF65-F5344CB8AC3E}">
        <p14:creationId xmlns:p14="http://schemas.microsoft.com/office/powerpoint/2010/main" val="38263772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137" y="152905"/>
            <a:ext cx="10515600" cy="891742"/>
          </a:xfrm>
        </p:spPr>
        <p:txBody>
          <a:bodyPr/>
          <a:lstStyle/>
          <a:p>
            <a:r>
              <a:rPr lang="en-US" dirty="0" smtClean="0">
                <a:solidFill>
                  <a:srgbClr val="7030A0"/>
                </a:solidFill>
                <a:latin typeface="Baskerville Old Face" panose="02020602080505020303" pitchFamily="18" charset="0"/>
              </a:rPr>
              <a:t>Check Browser Support</a:t>
            </a:r>
            <a:endParaRPr lang="en-US" dirty="0">
              <a:solidFill>
                <a:srgbClr val="7030A0"/>
              </a:solidFill>
              <a:latin typeface="Baskerville Old Face" panose="02020602080505020303" pitchFamily="18" charset="0"/>
            </a:endParaRPr>
          </a:p>
        </p:txBody>
      </p:sp>
      <p:sp>
        <p:nvSpPr>
          <p:cNvPr id="3" name="Content Placeholder 2"/>
          <p:cNvSpPr>
            <a:spLocks noGrp="1"/>
          </p:cNvSpPr>
          <p:nvPr>
            <p:ph idx="1"/>
          </p:nvPr>
        </p:nvSpPr>
        <p:spPr>
          <a:xfrm>
            <a:off x="838199" y="1235940"/>
            <a:ext cx="2126673" cy="585066"/>
          </a:xfrm>
        </p:spPr>
        <p:txBody>
          <a:bodyPr/>
          <a:lstStyle/>
          <a:p>
            <a:pPr marL="0" indent="0">
              <a:buNone/>
            </a:pPr>
            <a:r>
              <a:rPr lang="en-US" dirty="0" smtClean="0">
                <a:solidFill>
                  <a:srgbClr val="0070C0"/>
                </a:solidFill>
                <a:latin typeface="Baskerville Old Face" panose="02020602080505020303" pitchFamily="18" charset="0"/>
              </a:rPr>
              <a:t>Input Types:</a:t>
            </a:r>
          </a:p>
          <a:p>
            <a:pPr marL="0" indent="0">
              <a:buNone/>
            </a:pPr>
            <a:endParaRPr lang="en-US" dirty="0">
              <a:solidFill>
                <a:srgbClr val="0070C0"/>
              </a:solidFill>
              <a:latin typeface="Baskerville Old Face" panose="02020602080505020303" pitchFamily="18" charset="0"/>
            </a:endParaRPr>
          </a:p>
        </p:txBody>
      </p:sp>
      <p:pic>
        <p:nvPicPr>
          <p:cNvPr id="4" name="Picture 3"/>
          <p:cNvPicPr>
            <a:picLocks noChangeAspect="1"/>
          </p:cNvPicPr>
          <p:nvPr/>
        </p:nvPicPr>
        <p:blipFill rotWithShape="1">
          <a:blip r:embed="rId2"/>
          <a:srcRect l="25829" t="56913" r="40417" b="29451"/>
          <a:stretch/>
        </p:blipFill>
        <p:spPr>
          <a:xfrm>
            <a:off x="838199" y="1821006"/>
            <a:ext cx="5367863" cy="1219200"/>
          </a:xfrm>
          <a:prstGeom prst="rect">
            <a:avLst/>
          </a:prstGeom>
        </p:spPr>
      </p:pic>
      <p:sp>
        <p:nvSpPr>
          <p:cNvPr id="5" name="Content Placeholder 2"/>
          <p:cNvSpPr txBox="1">
            <a:spLocks/>
          </p:cNvSpPr>
          <p:nvPr/>
        </p:nvSpPr>
        <p:spPr>
          <a:xfrm>
            <a:off x="838199" y="3222189"/>
            <a:ext cx="4869873" cy="103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000" dirty="0" smtClean="0">
                <a:latin typeface="Baskerville Old Face" panose="02020602080505020303" pitchFamily="18" charset="0"/>
              </a:rPr>
              <a:t> ‘</a:t>
            </a:r>
            <a:r>
              <a:rPr lang="en-US" sz="2000" dirty="0" smtClean="0">
                <a:solidFill>
                  <a:srgbClr val="C00000"/>
                </a:solidFill>
                <a:latin typeface="Baskerville Old Face" panose="02020602080505020303" pitchFamily="18" charset="0"/>
              </a:rPr>
              <a:t>color</a:t>
            </a:r>
            <a:r>
              <a:rPr lang="en-US" sz="2000" dirty="0" smtClean="0">
                <a:latin typeface="Baskerville Old Face" panose="02020602080505020303" pitchFamily="18" charset="0"/>
              </a:rPr>
              <a:t>’ type may be any of the new input types discussed.</a:t>
            </a:r>
            <a:endParaRPr lang="en-US" sz="2000" dirty="0">
              <a:latin typeface="Baskerville Old Face" panose="02020602080505020303" pitchFamily="18" charset="0"/>
            </a:endParaRPr>
          </a:p>
        </p:txBody>
      </p:sp>
      <p:sp>
        <p:nvSpPr>
          <p:cNvPr id="6" name="Content Placeholder 2"/>
          <p:cNvSpPr txBox="1">
            <a:spLocks/>
          </p:cNvSpPr>
          <p:nvPr/>
        </p:nvSpPr>
        <p:spPr>
          <a:xfrm>
            <a:off x="7003473" y="1210071"/>
            <a:ext cx="2930236" cy="5850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rgbClr val="0070C0"/>
                </a:solidFill>
                <a:latin typeface="Baskerville Old Face" panose="02020602080505020303" pitchFamily="18" charset="0"/>
              </a:rPr>
              <a:t>Input Attributes:</a:t>
            </a:r>
          </a:p>
          <a:p>
            <a:pPr marL="0" indent="0">
              <a:buFont typeface="Arial" panose="020B0604020202020204" pitchFamily="34" charset="0"/>
              <a:buNone/>
            </a:pPr>
            <a:endParaRPr lang="en-US" dirty="0">
              <a:solidFill>
                <a:srgbClr val="0070C0"/>
              </a:solidFill>
              <a:latin typeface="Baskerville Old Face" panose="02020602080505020303" pitchFamily="18" charset="0"/>
            </a:endParaRPr>
          </a:p>
        </p:txBody>
      </p:sp>
      <p:pic>
        <p:nvPicPr>
          <p:cNvPr id="7" name="Picture 6"/>
          <p:cNvPicPr>
            <a:picLocks noChangeAspect="1"/>
          </p:cNvPicPr>
          <p:nvPr/>
        </p:nvPicPr>
        <p:blipFill rotWithShape="1">
          <a:blip r:embed="rId3"/>
          <a:srcRect l="26254" t="43845" r="40204" b="48201"/>
          <a:stretch/>
        </p:blipFill>
        <p:spPr>
          <a:xfrm>
            <a:off x="6528956" y="1795137"/>
            <a:ext cx="5576453" cy="1219200"/>
          </a:xfrm>
          <a:prstGeom prst="rect">
            <a:avLst/>
          </a:prstGeom>
        </p:spPr>
      </p:pic>
      <p:sp>
        <p:nvSpPr>
          <p:cNvPr id="8" name="Content Placeholder 2"/>
          <p:cNvSpPr txBox="1">
            <a:spLocks/>
          </p:cNvSpPr>
          <p:nvPr/>
        </p:nvSpPr>
        <p:spPr>
          <a:xfrm>
            <a:off x="6528956" y="3222188"/>
            <a:ext cx="4869873" cy="103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000" dirty="0" smtClean="0">
                <a:latin typeface="Baskerville Old Face" panose="02020602080505020303" pitchFamily="18" charset="0"/>
              </a:rPr>
              <a:t> ‘</a:t>
            </a:r>
            <a:r>
              <a:rPr lang="en-US" sz="2000" dirty="0" smtClean="0">
                <a:solidFill>
                  <a:srgbClr val="C00000"/>
                </a:solidFill>
                <a:latin typeface="Baskerville Old Face" panose="02020602080505020303" pitchFamily="18" charset="0"/>
              </a:rPr>
              <a:t>autocomplete</a:t>
            </a:r>
            <a:r>
              <a:rPr lang="en-US" sz="2000" dirty="0" smtClean="0">
                <a:latin typeface="Baskerville Old Face" panose="02020602080505020303" pitchFamily="18" charset="0"/>
              </a:rPr>
              <a:t>’ attribute may be any of the new input types discussed.</a:t>
            </a:r>
            <a:endParaRPr lang="en-US" sz="2000" dirty="0">
              <a:latin typeface="Baskerville Old Face" panose="02020602080505020303" pitchFamily="18" charset="0"/>
            </a:endParaRPr>
          </a:p>
        </p:txBody>
      </p:sp>
      <p:pic>
        <p:nvPicPr>
          <p:cNvPr id="9" name="Picture 8"/>
          <p:cNvPicPr>
            <a:picLocks noChangeAspect="1"/>
          </p:cNvPicPr>
          <p:nvPr/>
        </p:nvPicPr>
        <p:blipFill rotWithShape="1">
          <a:blip r:embed="rId4"/>
          <a:srcRect l="25935" t="53882" r="39990" b="37972"/>
          <a:stretch/>
        </p:blipFill>
        <p:spPr>
          <a:xfrm>
            <a:off x="949810" y="5033310"/>
            <a:ext cx="4433454" cy="665018"/>
          </a:xfrm>
          <a:prstGeom prst="rect">
            <a:avLst/>
          </a:prstGeom>
        </p:spPr>
      </p:pic>
      <p:sp>
        <p:nvSpPr>
          <p:cNvPr id="10" name="Content Placeholder 2"/>
          <p:cNvSpPr txBox="1">
            <a:spLocks/>
          </p:cNvSpPr>
          <p:nvPr/>
        </p:nvSpPr>
        <p:spPr>
          <a:xfrm>
            <a:off x="949810" y="3994219"/>
            <a:ext cx="2126673" cy="585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rgbClr val="0070C0"/>
                </a:solidFill>
                <a:latin typeface="Baskerville Old Face" panose="02020602080505020303" pitchFamily="18" charset="0"/>
              </a:rPr>
              <a:t>Elements:</a:t>
            </a:r>
          </a:p>
          <a:p>
            <a:pPr marL="0" indent="0">
              <a:buFont typeface="Arial" panose="020B0604020202020204" pitchFamily="34" charset="0"/>
              <a:buNone/>
            </a:pPr>
            <a:endParaRPr lang="en-US" dirty="0">
              <a:solidFill>
                <a:srgbClr val="0070C0"/>
              </a:solidFill>
              <a:latin typeface="Baskerville Old Face" panose="02020602080505020303" pitchFamily="18" charset="0"/>
            </a:endParaRPr>
          </a:p>
        </p:txBody>
      </p:sp>
      <p:sp>
        <p:nvSpPr>
          <p:cNvPr id="11" name="Content Placeholder 2"/>
          <p:cNvSpPr txBox="1">
            <a:spLocks/>
          </p:cNvSpPr>
          <p:nvPr/>
        </p:nvSpPr>
        <p:spPr>
          <a:xfrm>
            <a:off x="949810" y="4700224"/>
            <a:ext cx="1156081" cy="3330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7030A0"/>
                </a:solidFill>
                <a:latin typeface="Baskerville Old Face" panose="02020602080505020303" pitchFamily="18" charset="0"/>
              </a:rPr>
              <a:t>Canvas:</a:t>
            </a:r>
          </a:p>
          <a:p>
            <a:pPr marL="0" indent="0">
              <a:buFont typeface="Arial" panose="020B0604020202020204" pitchFamily="34" charset="0"/>
              <a:buNone/>
            </a:pPr>
            <a:endParaRPr lang="en-US" dirty="0">
              <a:solidFill>
                <a:srgbClr val="0070C0"/>
              </a:solidFill>
              <a:latin typeface="Baskerville Old Face" panose="02020602080505020303" pitchFamily="18" charset="0"/>
            </a:endParaRPr>
          </a:p>
        </p:txBody>
      </p:sp>
      <p:pic>
        <p:nvPicPr>
          <p:cNvPr id="12" name="Picture 11"/>
          <p:cNvPicPr>
            <a:picLocks noChangeAspect="1"/>
          </p:cNvPicPr>
          <p:nvPr/>
        </p:nvPicPr>
        <p:blipFill rotWithShape="1">
          <a:blip r:embed="rId5"/>
          <a:srcRect l="25296" t="52746" r="40204" b="38163"/>
          <a:stretch/>
        </p:blipFill>
        <p:spPr>
          <a:xfrm>
            <a:off x="6063870" y="5033310"/>
            <a:ext cx="4488873" cy="665018"/>
          </a:xfrm>
          <a:prstGeom prst="rect">
            <a:avLst/>
          </a:prstGeom>
        </p:spPr>
      </p:pic>
      <p:sp>
        <p:nvSpPr>
          <p:cNvPr id="15" name="Content Placeholder 2"/>
          <p:cNvSpPr txBox="1">
            <a:spLocks/>
          </p:cNvSpPr>
          <p:nvPr/>
        </p:nvSpPr>
        <p:spPr>
          <a:xfrm>
            <a:off x="5985937" y="4533681"/>
            <a:ext cx="1156081" cy="3330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030A0"/>
                </a:solidFill>
                <a:latin typeface="Baskerville Old Face" panose="02020602080505020303" pitchFamily="18" charset="0"/>
              </a:rPr>
              <a:t>A</a:t>
            </a:r>
            <a:r>
              <a:rPr lang="en-US" sz="2000" dirty="0" smtClean="0">
                <a:solidFill>
                  <a:srgbClr val="7030A0"/>
                </a:solidFill>
                <a:latin typeface="Baskerville Old Face" panose="02020602080505020303" pitchFamily="18" charset="0"/>
              </a:rPr>
              <a:t>udio:</a:t>
            </a:r>
          </a:p>
          <a:p>
            <a:pPr marL="0" indent="0">
              <a:buFont typeface="Arial" panose="020B0604020202020204" pitchFamily="34" charset="0"/>
              <a:buNone/>
            </a:pPr>
            <a:endParaRPr lang="en-US" dirty="0">
              <a:solidFill>
                <a:srgbClr val="0070C0"/>
              </a:solidFill>
              <a:latin typeface="Baskerville Old Face" panose="02020602080505020303" pitchFamily="18" charset="0"/>
            </a:endParaRPr>
          </a:p>
        </p:txBody>
      </p:sp>
      <p:sp>
        <p:nvSpPr>
          <p:cNvPr id="13" name="Slide Number Placeholder 12"/>
          <p:cNvSpPr>
            <a:spLocks noGrp="1"/>
          </p:cNvSpPr>
          <p:nvPr>
            <p:ph type="sldNum" sz="quarter" idx="12"/>
          </p:nvPr>
        </p:nvSpPr>
        <p:spPr/>
        <p:txBody>
          <a:bodyPr/>
          <a:lstStyle/>
          <a:p>
            <a:fld id="{B8E1E209-9253-4EE7-BC03-6E2DA4EB7248}" type="slidenum">
              <a:rPr lang="en-US" smtClean="0"/>
              <a:t>34</a:t>
            </a:fld>
            <a:endParaRPr lang="en-US"/>
          </a:p>
        </p:txBody>
      </p:sp>
    </p:spTree>
    <p:extLst>
      <p:ext uri="{BB962C8B-B14F-4D97-AF65-F5344CB8AC3E}">
        <p14:creationId xmlns:p14="http://schemas.microsoft.com/office/powerpoint/2010/main" val="28723767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597" t="31913" r="38926" b="13921"/>
          <a:stretch/>
        </p:blipFill>
        <p:spPr>
          <a:xfrm>
            <a:off x="728137" y="1044647"/>
            <a:ext cx="4746049" cy="5383862"/>
          </a:xfrm>
          <a:prstGeom prst="rect">
            <a:avLst/>
          </a:prstGeom>
        </p:spPr>
      </p:pic>
      <p:sp>
        <p:nvSpPr>
          <p:cNvPr id="5" name="Title 1"/>
          <p:cNvSpPr txBox="1">
            <a:spLocks/>
          </p:cNvSpPr>
          <p:nvPr/>
        </p:nvSpPr>
        <p:spPr>
          <a:xfrm>
            <a:off x="728137" y="152905"/>
            <a:ext cx="10515600" cy="891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solidFill>
                  <a:srgbClr val="7030A0"/>
                </a:solidFill>
                <a:latin typeface="Baskerville Old Face" panose="02020602080505020303" pitchFamily="18" charset="0"/>
              </a:rPr>
              <a:t>Check Browser Support</a:t>
            </a:r>
            <a:endParaRPr lang="en-US" dirty="0">
              <a:solidFill>
                <a:srgbClr val="7030A0"/>
              </a:solidFill>
              <a:latin typeface="Baskerville Old Face" panose="02020602080505020303" pitchFamily="18" charset="0"/>
            </a:endParaRPr>
          </a:p>
        </p:txBody>
      </p:sp>
      <p:pic>
        <p:nvPicPr>
          <p:cNvPr id="6" name="Picture 5"/>
          <p:cNvPicPr>
            <a:picLocks noChangeAspect="1"/>
          </p:cNvPicPr>
          <p:nvPr/>
        </p:nvPicPr>
        <p:blipFill rotWithShape="1">
          <a:blip r:embed="rId3"/>
          <a:srcRect l="25083" t="28125" r="39671" b="20171"/>
          <a:stretch/>
        </p:blipFill>
        <p:spPr>
          <a:xfrm>
            <a:off x="6234545" y="1044647"/>
            <a:ext cx="4585854" cy="5383861"/>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35</a:t>
            </a:fld>
            <a:endParaRPr lang="en-US"/>
          </a:p>
        </p:txBody>
      </p:sp>
    </p:spTree>
    <p:extLst>
      <p:ext uri="{BB962C8B-B14F-4D97-AF65-F5344CB8AC3E}">
        <p14:creationId xmlns:p14="http://schemas.microsoft.com/office/powerpoint/2010/main" val="8472328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417" y="845127"/>
            <a:ext cx="10485147" cy="5056909"/>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36</a:t>
            </a:fld>
            <a:endParaRPr lang="en-US"/>
          </a:p>
        </p:txBody>
      </p:sp>
    </p:spTree>
    <p:extLst>
      <p:ext uri="{BB962C8B-B14F-4D97-AF65-F5344CB8AC3E}">
        <p14:creationId xmlns:p14="http://schemas.microsoft.com/office/powerpoint/2010/main" val="184650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0155" y="1293873"/>
            <a:ext cx="8305800" cy="1323439"/>
          </a:xfrm>
          <a:prstGeom prst="rect">
            <a:avLst/>
          </a:prstGeom>
        </p:spPr>
        <p:txBody>
          <a:bodyPr wrap="square">
            <a:spAutoFit/>
          </a:bodyPr>
          <a:lstStyle/>
          <a:p>
            <a:endParaRPr lang="en-US" sz="2000" b="0" i="0" dirty="0" smtClean="0">
              <a:solidFill>
                <a:srgbClr val="4D5156"/>
              </a:solidFill>
              <a:effectLst/>
              <a:latin typeface="Baskerville Old Face" panose="02020602080505020303" pitchFamily="18" charset="0"/>
            </a:endParaRPr>
          </a:p>
          <a:p>
            <a:r>
              <a:rPr lang="en-US" sz="2000" b="0" i="0" dirty="0" smtClean="0">
                <a:solidFill>
                  <a:srgbClr val="4D5156"/>
                </a:solidFill>
                <a:effectLst/>
                <a:latin typeface="Baskerville Old Face" panose="02020602080505020303" pitchFamily="18" charset="0"/>
              </a:rPr>
              <a:t>Modernizr is a JavaScript library that detects the features available in a user's browser. This lets web pages avoid unsupported features by informing the user their browser isn't supported</a:t>
            </a:r>
            <a:endParaRPr lang="en-US" sz="2000" dirty="0">
              <a:latin typeface="Baskerville Old Face" panose="02020602080505020303" pitchFamily="18" charset="0"/>
            </a:endParaRPr>
          </a:p>
        </p:txBody>
      </p:sp>
      <p:sp>
        <p:nvSpPr>
          <p:cNvPr id="5" name="Rectangle 4"/>
          <p:cNvSpPr/>
          <p:nvPr/>
        </p:nvSpPr>
        <p:spPr>
          <a:xfrm>
            <a:off x="890155" y="2623433"/>
            <a:ext cx="4856018" cy="338554"/>
          </a:xfrm>
          <a:prstGeom prst="rect">
            <a:avLst/>
          </a:prstGeom>
        </p:spPr>
        <p:txBody>
          <a:bodyPr wrap="square">
            <a:spAutoFit/>
          </a:bodyPr>
          <a:lstStyle/>
          <a:p>
            <a:r>
              <a:rPr lang="en-US" sz="1600" dirty="0" smtClean="0">
                <a:solidFill>
                  <a:srgbClr val="002060"/>
                </a:solidFill>
                <a:latin typeface="Baskerville Old Face" panose="02020602080505020303" pitchFamily="18" charset="0"/>
              </a:rPr>
              <a:t>Syntax:</a:t>
            </a:r>
            <a:r>
              <a:rPr lang="en-US" sz="1600" dirty="0" smtClean="0">
                <a:solidFill>
                  <a:srgbClr val="00B0F0"/>
                </a:solidFill>
                <a:latin typeface="Baskerville Old Face" panose="02020602080505020303" pitchFamily="18" charset="0"/>
              </a:rPr>
              <a:t> </a:t>
            </a:r>
            <a:r>
              <a:rPr lang="en-US" sz="1600" dirty="0" smtClean="0">
                <a:solidFill>
                  <a:schemeClr val="accent1">
                    <a:lumMod val="75000"/>
                  </a:schemeClr>
                </a:solidFill>
                <a:latin typeface="Baskerville Old Face" panose="02020602080505020303" pitchFamily="18" charset="0"/>
              </a:rPr>
              <a:t>Modernizr.input.ATTRIBUTE_NAME</a:t>
            </a:r>
            <a:r>
              <a:rPr lang="en-US" sz="1600" i="0" u="none" strike="noStrike" baseline="0" dirty="0" smtClean="0">
                <a:solidFill>
                  <a:schemeClr val="accent1">
                    <a:lumMod val="75000"/>
                  </a:schemeClr>
                </a:solidFill>
                <a:latin typeface="Baskerville Old Face" panose="02020602080505020303" pitchFamily="18" charset="0"/>
              </a:rPr>
              <a:t>. </a:t>
            </a:r>
            <a:endParaRPr lang="en-US" sz="1600" dirty="0">
              <a:solidFill>
                <a:schemeClr val="accent1">
                  <a:lumMod val="75000"/>
                </a:schemeClr>
              </a:solidFill>
              <a:latin typeface="Baskerville Old Face" panose="020206020805050203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982" y="3736429"/>
            <a:ext cx="2570018" cy="192500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891" y="231180"/>
            <a:ext cx="4259306" cy="1278965"/>
          </a:xfrm>
          <a:prstGeom prst="rect">
            <a:avLst/>
          </a:prstGeom>
        </p:spPr>
      </p:pic>
      <p:sp>
        <p:nvSpPr>
          <p:cNvPr id="9" name="Content Placeholder 2"/>
          <p:cNvSpPr txBox="1">
            <a:spLocks/>
          </p:cNvSpPr>
          <p:nvPr/>
        </p:nvSpPr>
        <p:spPr>
          <a:xfrm>
            <a:off x="5268191" y="5858629"/>
            <a:ext cx="3927764" cy="697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solidFill>
                  <a:srgbClr val="002060"/>
                </a:solidFill>
                <a:latin typeface="Baskerville Old Face" panose="02020602080505020303" pitchFamily="18" charset="0"/>
              </a:rPr>
              <a:t>It is conditional so it works only when the specified condition is true</a:t>
            </a:r>
            <a:endParaRPr lang="en-US" sz="1800" dirty="0">
              <a:solidFill>
                <a:srgbClr val="002060"/>
              </a:solidFill>
              <a:latin typeface="Baskerville Old Face" panose="020206020805050203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1764" y="3736429"/>
            <a:ext cx="2486891" cy="1925004"/>
          </a:xfrm>
          <a:prstGeom prst="rect">
            <a:avLst/>
          </a:prstGeom>
        </p:spPr>
      </p:pic>
      <p:sp>
        <p:nvSpPr>
          <p:cNvPr id="11" name="Content Placeholder 2"/>
          <p:cNvSpPr txBox="1">
            <a:spLocks/>
          </p:cNvSpPr>
          <p:nvPr/>
        </p:nvSpPr>
        <p:spPr>
          <a:xfrm>
            <a:off x="1115291" y="5859551"/>
            <a:ext cx="3927764" cy="6974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rgbClr val="002060"/>
                </a:solidFill>
                <a:latin typeface="Baskerville Old Face" panose="02020602080505020303" pitchFamily="18" charset="0"/>
              </a:rPr>
              <a:t>It is asynchronous so that clients will not wait for the workers to load the scripts…</a:t>
            </a:r>
          </a:p>
          <a:p>
            <a:pPr marL="0" indent="0">
              <a:buFont typeface="Arial" panose="020B0604020202020204" pitchFamily="34" charset="0"/>
              <a:buNone/>
            </a:pPr>
            <a:endParaRPr lang="en-US" dirty="0">
              <a:solidFill>
                <a:srgbClr val="002060"/>
              </a:solidFill>
              <a:latin typeface="Baskerville Old Face" panose="02020602080505020303" pitchFamily="18" charset="0"/>
            </a:endParaRPr>
          </a:p>
        </p:txBody>
      </p:sp>
      <p:sp>
        <p:nvSpPr>
          <p:cNvPr id="12" name="Content Placeholder 2"/>
          <p:cNvSpPr txBox="1">
            <a:spLocks/>
          </p:cNvSpPr>
          <p:nvPr/>
        </p:nvSpPr>
        <p:spPr>
          <a:xfrm>
            <a:off x="1239982" y="3160105"/>
            <a:ext cx="3927764" cy="537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rgbClr val="002060"/>
                </a:solidFill>
                <a:latin typeface="Baskerville Old Face" panose="02020602080505020303" pitchFamily="18" charset="0"/>
              </a:rPr>
              <a:t>Modernizr.load:</a:t>
            </a:r>
            <a:endParaRPr lang="en-US" dirty="0">
              <a:solidFill>
                <a:srgbClr val="002060"/>
              </a:solidFill>
              <a:latin typeface="Baskerville Old Face" panose="02020602080505020303" pitchFamily="18" charset="0"/>
            </a:endParaRPr>
          </a:p>
        </p:txBody>
      </p:sp>
      <p:sp>
        <p:nvSpPr>
          <p:cNvPr id="15" name="Content Placeholder 2"/>
          <p:cNvSpPr txBox="1">
            <a:spLocks/>
          </p:cNvSpPr>
          <p:nvPr/>
        </p:nvSpPr>
        <p:spPr>
          <a:xfrm>
            <a:off x="8849590" y="3987839"/>
            <a:ext cx="2912919" cy="1422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000000"/>
                </a:solidFill>
                <a:latin typeface="Baskerville Old Face" panose="02020602080505020303" pitchFamily="18" charset="0"/>
              </a:rPr>
              <a:t>Modernizr.load </a:t>
            </a:r>
            <a:r>
              <a:rPr lang="en-US" sz="1800" dirty="0" smtClean="0">
                <a:solidFill>
                  <a:srgbClr val="000000"/>
                </a:solidFill>
                <a:latin typeface="Baskerville Old Face" panose="02020602080505020303" pitchFamily="18" charset="0"/>
              </a:rPr>
              <a:t>does not wait for the resource to finish loading before it moves on. This is how our pages can load faster. </a:t>
            </a:r>
            <a:endParaRPr lang="en-US" sz="1800" dirty="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37</a:t>
            </a:fld>
            <a:endParaRPr lang="en-US"/>
          </a:p>
        </p:txBody>
      </p:sp>
    </p:spTree>
    <p:extLst>
      <p:ext uri="{BB962C8B-B14F-4D97-AF65-F5344CB8AC3E}">
        <p14:creationId xmlns:p14="http://schemas.microsoft.com/office/powerpoint/2010/main" val="2754413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0"/>
            <a:ext cx="6802582" cy="6858000"/>
          </a:xfrm>
        </p:spPr>
      </p:pic>
      <p:sp>
        <p:nvSpPr>
          <p:cNvPr id="2" name="Slide Number Placeholder 1"/>
          <p:cNvSpPr>
            <a:spLocks noGrp="1"/>
          </p:cNvSpPr>
          <p:nvPr>
            <p:ph type="sldNum" sz="quarter" idx="12"/>
          </p:nvPr>
        </p:nvSpPr>
        <p:spPr/>
        <p:txBody>
          <a:bodyPr/>
          <a:lstStyle/>
          <a:p>
            <a:fld id="{B8E1E209-9253-4EE7-BC03-6E2DA4EB7248}" type="slidenum">
              <a:rPr lang="en-US" smtClean="0"/>
              <a:t>38</a:t>
            </a:fld>
            <a:endParaRPr lang="en-US"/>
          </a:p>
        </p:txBody>
      </p:sp>
    </p:spTree>
    <p:extLst>
      <p:ext uri="{BB962C8B-B14F-4D97-AF65-F5344CB8AC3E}">
        <p14:creationId xmlns:p14="http://schemas.microsoft.com/office/powerpoint/2010/main" val="41871654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70218"/>
          </a:xfrm>
          <a:prstGeom prst="rect">
            <a:avLst/>
          </a:prstGeom>
        </p:spPr>
      </p:pic>
      <p:sp>
        <p:nvSpPr>
          <p:cNvPr id="2" name="Title 1"/>
          <p:cNvSpPr>
            <a:spLocks noGrp="1"/>
          </p:cNvSpPr>
          <p:nvPr>
            <p:ph type="title"/>
          </p:nvPr>
        </p:nvSpPr>
        <p:spPr>
          <a:xfrm>
            <a:off x="3955472" y="1844169"/>
            <a:ext cx="4523510" cy="1325563"/>
          </a:xfrm>
          <a:effectLst>
            <a:outerShdw blurRad="50800" dist="38100" dir="10800000" algn="r" rotWithShape="0">
              <a:prstClr val="black">
                <a:alpha val="40000"/>
              </a:prstClr>
            </a:outerShdw>
          </a:effectLst>
        </p:spPr>
        <p:txBody>
          <a:bodyPr/>
          <a:lstStyle/>
          <a:p>
            <a:r>
              <a:rPr lang="en-US" b="1" dirty="0" smtClean="0">
                <a:solidFill>
                  <a:srgbClr val="FF0000"/>
                </a:solidFill>
                <a:latin typeface="Arabic Typesetting" panose="03020402040406030203" pitchFamily="66" charset="-78"/>
                <a:cs typeface="Arabic Typesetting" panose="03020402040406030203" pitchFamily="66" charset="-78"/>
              </a:rPr>
              <a:t>FINALLY VIDEOS</a:t>
            </a:r>
            <a:endParaRPr lang="en-US" b="1" dirty="0">
              <a:solidFill>
                <a:srgbClr val="FF0000"/>
              </a:solidFill>
              <a:latin typeface="Arabic Typesetting" panose="03020402040406030203" pitchFamily="66" charset="-78"/>
              <a:cs typeface="Arabic Typesetting" panose="03020402040406030203" pitchFamily="66" charset="-78"/>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6108" y="4270086"/>
            <a:ext cx="6345382" cy="2408093"/>
          </a:xfrm>
        </p:spPr>
      </p:pic>
      <p:sp>
        <p:nvSpPr>
          <p:cNvPr id="3" name="Slide Number Placeholder 2"/>
          <p:cNvSpPr>
            <a:spLocks noGrp="1"/>
          </p:cNvSpPr>
          <p:nvPr>
            <p:ph type="sldNum" sz="quarter" idx="12"/>
          </p:nvPr>
        </p:nvSpPr>
        <p:spPr/>
        <p:txBody>
          <a:bodyPr/>
          <a:lstStyle/>
          <a:p>
            <a:fld id="{B8E1E209-9253-4EE7-BC03-6E2DA4EB7248}" type="slidenum">
              <a:rPr lang="en-US" smtClean="0"/>
              <a:t>39</a:t>
            </a:fld>
            <a:endParaRPr lang="en-US"/>
          </a:p>
        </p:txBody>
      </p:sp>
    </p:spTree>
    <p:extLst>
      <p:ext uri="{BB962C8B-B14F-4D97-AF65-F5344CB8AC3E}">
        <p14:creationId xmlns:p14="http://schemas.microsoft.com/office/powerpoint/2010/main" val="2937328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20" y="4625397"/>
            <a:ext cx="4987116" cy="1325563"/>
          </a:xfrm>
        </p:spPr>
        <p:txBody>
          <a:bodyPr>
            <a:normAutofit/>
          </a:bodyPr>
          <a:lstStyle/>
          <a:p>
            <a:r>
              <a:rPr lang="en-US" sz="3000" dirty="0" smtClean="0">
                <a:latin typeface="Baskerville Old Face" panose="02020602080505020303" pitchFamily="18" charset="0"/>
              </a:rPr>
              <a:t>Lets Begin with Web Working Groups</a:t>
            </a:r>
            <a:endParaRPr lang="en-US" sz="3000" dirty="0">
              <a:latin typeface="Baskerville Old Face" panose="02020602080505020303"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5491" y="616960"/>
            <a:ext cx="5053830" cy="5334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19" y="616960"/>
            <a:ext cx="4987116" cy="3316432"/>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4</a:t>
            </a:fld>
            <a:endParaRPr lang="en-US"/>
          </a:p>
        </p:txBody>
      </p:sp>
    </p:spTree>
    <p:extLst>
      <p:ext uri="{BB962C8B-B14F-4D97-AF65-F5344CB8AC3E}">
        <p14:creationId xmlns:p14="http://schemas.microsoft.com/office/powerpoint/2010/main" val="10808748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67189"/>
            <a:ext cx="10515600" cy="4351338"/>
          </a:xfrm>
        </p:spPr>
        <p:txBody>
          <a:bodyPr>
            <a:normAutofit/>
          </a:bodyPr>
          <a:lstStyle/>
          <a:p>
            <a:pPr lvl="0" eaLnBrk="0" fontAlgn="base" hangingPunct="0">
              <a:lnSpc>
                <a:spcPct val="100000"/>
              </a:lnSpc>
              <a:spcBef>
                <a:spcPct val="0"/>
              </a:spcBef>
              <a:spcAft>
                <a:spcPct val="0"/>
              </a:spcAft>
            </a:pPr>
            <a:r>
              <a:rPr lang="en-US" altLang="en-US" sz="1800" dirty="0">
                <a:solidFill>
                  <a:srgbClr val="000000"/>
                </a:solidFill>
                <a:latin typeface="Baskerville Old Face" panose="02020602080505020303" pitchFamily="18" charset="0"/>
              </a:rPr>
              <a:t>The </a:t>
            </a:r>
            <a:r>
              <a:rPr lang="en-US" altLang="en-US" sz="1800" dirty="0">
                <a:solidFill>
                  <a:srgbClr val="DC143C"/>
                </a:solidFill>
                <a:latin typeface="Baskerville Old Face" panose="02020602080505020303" pitchFamily="18" charset="0"/>
              </a:rPr>
              <a:t>controls</a:t>
            </a:r>
            <a:r>
              <a:rPr lang="en-US" altLang="en-US" sz="1800" dirty="0">
                <a:solidFill>
                  <a:srgbClr val="000000"/>
                </a:solidFill>
                <a:latin typeface="Baskerville Old Face" panose="02020602080505020303" pitchFamily="18" charset="0"/>
              </a:rPr>
              <a:t> attribute adds video controls, like play, pause, and volume.</a:t>
            </a:r>
            <a:endParaRPr lang="en-US" altLang="en-US" sz="1800" dirty="0">
              <a:latin typeface="Baskerville Old Face" panose="02020602080505020303" pitchFamily="18" charset="0"/>
            </a:endParaRPr>
          </a:p>
          <a:p>
            <a:pPr eaLnBrk="0" fontAlgn="base" hangingPunct="0">
              <a:lnSpc>
                <a:spcPct val="100000"/>
              </a:lnSpc>
              <a:spcBef>
                <a:spcPct val="0"/>
              </a:spcBef>
              <a:spcAft>
                <a:spcPct val="0"/>
              </a:spcAft>
            </a:pPr>
            <a:r>
              <a:rPr lang="en-US" altLang="en-US" sz="1800" dirty="0">
                <a:solidFill>
                  <a:srgbClr val="000000"/>
                </a:solidFill>
                <a:latin typeface="Baskerville Old Face" panose="02020602080505020303" pitchFamily="18" charset="0"/>
              </a:rPr>
              <a:t>It is a good idea to always include </a:t>
            </a:r>
            <a:r>
              <a:rPr lang="en-US" altLang="en-US" sz="1800" dirty="0">
                <a:solidFill>
                  <a:srgbClr val="DC143C"/>
                </a:solidFill>
                <a:latin typeface="Baskerville Old Face" panose="02020602080505020303" pitchFamily="18" charset="0"/>
              </a:rPr>
              <a:t>width</a:t>
            </a:r>
            <a:r>
              <a:rPr lang="en-US" altLang="en-US" sz="1800" dirty="0">
                <a:solidFill>
                  <a:srgbClr val="000000"/>
                </a:solidFill>
                <a:latin typeface="Baskerville Old Face" panose="02020602080505020303" pitchFamily="18" charset="0"/>
              </a:rPr>
              <a:t> and </a:t>
            </a:r>
            <a:r>
              <a:rPr lang="en-US" altLang="en-US" sz="1800" dirty="0">
                <a:solidFill>
                  <a:srgbClr val="DC143C"/>
                </a:solidFill>
                <a:latin typeface="Baskerville Old Face" panose="02020602080505020303" pitchFamily="18" charset="0"/>
              </a:rPr>
              <a:t>height</a:t>
            </a:r>
            <a:r>
              <a:rPr lang="en-US" altLang="en-US" sz="1800" dirty="0">
                <a:solidFill>
                  <a:srgbClr val="000000"/>
                </a:solidFill>
                <a:latin typeface="Baskerville Old Face" panose="02020602080505020303" pitchFamily="18" charset="0"/>
              </a:rPr>
              <a:t> attributes. If height and width are not set, the page might flicker while the video loads.</a:t>
            </a:r>
            <a:endParaRPr lang="en-US" altLang="en-US" sz="1800" dirty="0">
              <a:latin typeface="Baskerville Old Face" panose="02020602080505020303" pitchFamily="18" charset="0"/>
            </a:endParaRPr>
          </a:p>
          <a:p>
            <a:pPr eaLnBrk="0" fontAlgn="base" hangingPunct="0">
              <a:lnSpc>
                <a:spcPct val="100000"/>
              </a:lnSpc>
              <a:spcBef>
                <a:spcPct val="0"/>
              </a:spcBef>
              <a:spcAft>
                <a:spcPct val="0"/>
              </a:spcAft>
            </a:pPr>
            <a:r>
              <a:rPr lang="en-US" altLang="en-US" sz="1800" dirty="0">
                <a:solidFill>
                  <a:srgbClr val="000000"/>
                </a:solidFill>
                <a:latin typeface="Baskerville Old Face" panose="02020602080505020303" pitchFamily="18" charset="0"/>
              </a:rPr>
              <a:t>The </a:t>
            </a:r>
            <a:r>
              <a:rPr lang="en-US" altLang="en-US" sz="1800" dirty="0">
                <a:solidFill>
                  <a:srgbClr val="DC143C"/>
                </a:solidFill>
                <a:latin typeface="Baskerville Old Face" panose="02020602080505020303" pitchFamily="18" charset="0"/>
              </a:rPr>
              <a:t>&lt;source&gt;</a:t>
            </a:r>
            <a:r>
              <a:rPr lang="en-US" altLang="en-US" sz="1800" dirty="0">
                <a:solidFill>
                  <a:srgbClr val="000000"/>
                </a:solidFill>
                <a:latin typeface="Baskerville Old Face" panose="02020602080505020303" pitchFamily="18" charset="0"/>
              </a:rPr>
              <a:t> element allows you to specify alternative video files which the browser may choose from. The browser will use the first recognized format.</a:t>
            </a:r>
            <a:endParaRPr lang="en-US" altLang="en-US" sz="1800" dirty="0">
              <a:latin typeface="Baskerville Old Face" panose="02020602080505020303" pitchFamily="18" charset="0"/>
            </a:endParaRPr>
          </a:p>
          <a:p>
            <a:pPr eaLnBrk="0" fontAlgn="base" hangingPunct="0">
              <a:lnSpc>
                <a:spcPct val="100000"/>
              </a:lnSpc>
              <a:spcBef>
                <a:spcPct val="0"/>
              </a:spcBef>
              <a:spcAft>
                <a:spcPct val="0"/>
              </a:spcAft>
            </a:pPr>
            <a:r>
              <a:rPr lang="en-US" altLang="en-US" sz="1800" dirty="0">
                <a:solidFill>
                  <a:srgbClr val="000000"/>
                </a:solidFill>
                <a:latin typeface="Baskerville Old Face" panose="02020602080505020303" pitchFamily="18" charset="0"/>
              </a:rPr>
              <a:t>The text between the </a:t>
            </a:r>
            <a:r>
              <a:rPr lang="en-US" altLang="en-US" sz="1800" dirty="0">
                <a:solidFill>
                  <a:srgbClr val="DC143C"/>
                </a:solidFill>
                <a:latin typeface="Baskerville Old Face" panose="02020602080505020303" pitchFamily="18" charset="0"/>
              </a:rPr>
              <a:t>&lt;video&gt;</a:t>
            </a:r>
            <a:r>
              <a:rPr lang="en-US" altLang="en-US" sz="1800" dirty="0">
                <a:solidFill>
                  <a:srgbClr val="000000"/>
                </a:solidFill>
                <a:latin typeface="Baskerville Old Face" panose="02020602080505020303" pitchFamily="18" charset="0"/>
              </a:rPr>
              <a:t> and </a:t>
            </a:r>
            <a:r>
              <a:rPr lang="en-US" altLang="en-US" sz="1800" dirty="0">
                <a:solidFill>
                  <a:srgbClr val="DC143C"/>
                </a:solidFill>
                <a:latin typeface="Baskerville Old Face" panose="02020602080505020303" pitchFamily="18" charset="0"/>
              </a:rPr>
              <a:t>&lt;/video&gt;</a:t>
            </a:r>
            <a:r>
              <a:rPr lang="en-US" altLang="en-US" sz="1800" dirty="0">
                <a:solidFill>
                  <a:srgbClr val="000000"/>
                </a:solidFill>
                <a:latin typeface="Baskerville Old Face" panose="02020602080505020303" pitchFamily="18" charset="0"/>
              </a:rPr>
              <a:t> tags will only be displayed in browsers that do not support the </a:t>
            </a:r>
            <a:r>
              <a:rPr lang="en-US" altLang="en-US" sz="1800" dirty="0">
                <a:solidFill>
                  <a:srgbClr val="DC143C"/>
                </a:solidFill>
                <a:latin typeface="Baskerville Old Face" panose="02020602080505020303" pitchFamily="18" charset="0"/>
              </a:rPr>
              <a:t>&lt;video&gt;</a:t>
            </a:r>
            <a:r>
              <a:rPr lang="en-US" altLang="en-US" sz="1800" dirty="0">
                <a:solidFill>
                  <a:srgbClr val="000000"/>
                </a:solidFill>
                <a:latin typeface="Baskerville Old Face" panose="02020602080505020303" pitchFamily="18" charset="0"/>
              </a:rPr>
              <a:t> element.</a:t>
            </a:r>
            <a:endParaRPr kumimoji="0" lang="en-US" altLang="en-US" sz="1800" b="0" i="0" u="none" strike="noStrike" cap="none" normalizeH="0" baseline="0" dirty="0" smtClean="0">
              <a:ln>
                <a:noFill/>
              </a:ln>
              <a:solidFill>
                <a:schemeClr val="tx1"/>
              </a:solidFill>
              <a:effectLst/>
              <a:latin typeface="Baskerville Old Face" panose="02020602080505020303" pitchFamily="18" charset="0"/>
            </a:endParaRPr>
          </a:p>
          <a:p>
            <a:pPr marL="0" indent="0">
              <a:buNone/>
            </a:pPr>
            <a:endParaRPr lang="en-US" sz="1800" dirty="0" smtClean="0">
              <a:latin typeface="Baskerville Old Face" panose="02020602080505020303" pitchFamily="18" charset="0"/>
            </a:endParaRPr>
          </a:p>
          <a:p>
            <a:pPr marL="0" indent="0">
              <a:buNone/>
            </a:pPr>
            <a:r>
              <a:rPr lang="en-US" sz="2000" dirty="0" smtClean="0">
                <a:solidFill>
                  <a:srgbClr val="0070C0"/>
                </a:solidFill>
                <a:latin typeface="Baskerville Old Face" panose="02020602080505020303" pitchFamily="18" charset="0"/>
              </a:rPr>
              <a:t>We can control our videos:</a:t>
            </a:r>
            <a:endParaRPr lang="en-US" sz="2000" dirty="0">
              <a:solidFill>
                <a:srgbClr val="0070C0"/>
              </a:solidFill>
              <a:latin typeface="Baskerville Old Face" panose="02020602080505020303" pitchFamily="18" charset="0"/>
            </a:endParaRPr>
          </a:p>
        </p:txBody>
      </p:sp>
      <p:pic>
        <p:nvPicPr>
          <p:cNvPr id="4" name="Picture 3"/>
          <p:cNvPicPr>
            <a:picLocks noChangeAspect="1"/>
          </p:cNvPicPr>
          <p:nvPr/>
        </p:nvPicPr>
        <p:blipFill rotWithShape="1">
          <a:blip r:embed="rId2"/>
          <a:srcRect l="19014" t="43088" r="29982" b="40814"/>
          <a:stretch/>
        </p:blipFill>
        <p:spPr>
          <a:xfrm>
            <a:off x="838199" y="228600"/>
            <a:ext cx="9206345" cy="1412359"/>
          </a:xfrm>
          <a:prstGeom prst="rect">
            <a:avLst/>
          </a:prstGeom>
        </p:spPr>
      </p:pic>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3"/>
          <a:srcRect l="32444" t="35128" r="31318" b="17897"/>
          <a:stretch/>
        </p:blipFill>
        <p:spPr>
          <a:xfrm>
            <a:off x="4724399" y="3823855"/>
            <a:ext cx="5749637" cy="2854036"/>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40</a:t>
            </a:fld>
            <a:endParaRPr lang="en-US"/>
          </a:p>
        </p:txBody>
      </p:sp>
    </p:spTree>
    <p:extLst>
      <p:ext uri="{BB962C8B-B14F-4D97-AF65-F5344CB8AC3E}">
        <p14:creationId xmlns:p14="http://schemas.microsoft.com/office/powerpoint/2010/main" val="26341587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27" y="290946"/>
            <a:ext cx="7363691" cy="6206835"/>
          </a:xfrm>
        </p:spPr>
        <p:txBody>
          <a:bodyPr>
            <a:noAutofit/>
          </a:bodyPr>
          <a:lstStyle/>
          <a:p>
            <a:pPr fontAlgn="t"/>
            <a:r>
              <a:rPr lang="en-US" sz="1800" dirty="0" smtClean="0">
                <a:solidFill>
                  <a:srgbClr val="0070C0"/>
                </a:solidFill>
                <a:latin typeface="Baskerville Old Face" panose="02020602080505020303" pitchFamily="18" charset="0"/>
              </a:rPr>
              <a:t>&lt;Video attributes&gt;</a:t>
            </a:r>
            <a:r>
              <a:rPr lang="en-US" sz="1800" dirty="0" smtClean="0">
                <a:latin typeface="Baskerville Old Face" panose="02020602080505020303" pitchFamily="18" charset="0"/>
              </a:rPr>
              <a:t> </a:t>
            </a:r>
            <a:br>
              <a:rPr lang="en-US" sz="1800" dirty="0" smtClean="0">
                <a:latin typeface="Baskerville Old Face" panose="02020602080505020303" pitchFamily="18" charset="0"/>
              </a:rPr>
            </a:br>
            <a:r>
              <a:rPr lang="en-US" sz="1800" dirty="0">
                <a:latin typeface="Baskerville Old Face" panose="02020602080505020303" pitchFamily="18" charset="0"/>
              </a:rPr>
              <a:t/>
            </a:r>
            <a:br>
              <a:rPr lang="en-US" sz="1800" dirty="0">
                <a:latin typeface="Baskerville Old Face" panose="02020602080505020303" pitchFamily="18" charset="0"/>
              </a:rPr>
            </a:br>
            <a:r>
              <a:rPr lang="en-US" sz="1800" b="1" dirty="0" smtClean="0">
                <a:latin typeface="Baskerville Old Face" panose="02020602080505020303" pitchFamily="18" charset="0"/>
              </a:rPr>
              <a:t>Autoplay</a:t>
            </a:r>
            <a:r>
              <a:rPr lang="en-US" sz="1800" dirty="0" smtClean="0">
                <a:latin typeface="Baskerville Old Face" panose="02020602080505020303" pitchFamily="18" charset="0"/>
              </a:rPr>
              <a:t>: This </a:t>
            </a:r>
            <a:r>
              <a:rPr lang="en-US" sz="1800" dirty="0">
                <a:latin typeface="Baskerville Old Face" panose="02020602080505020303" pitchFamily="18" charset="0"/>
              </a:rPr>
              <a:t>boolean attribute if specified, the video will automatically begin to play back as soon as it can do so without stopping to finish loading the data</a:t>
            </a:r>
            <a:r>
              <a:rPr lang="en-US" sz="1800" dirty="0" smtClean="0">
                <a:latin typeface="Baskerville Old Face" panose="02020602080505020303" pitchFamily="18" charset="0"/>
              </a:rPr>
              <a:t>.</a:t>
            </a:r>
            <a:br>
              <a:rPr lang="en-US" sz="1800" dirty="0" smtClean="0">
                <a:latin typeface="Baskerville Old Face" panose="02020602080505020303" pitchFamily="18" charset="0"/>
              </a:rPr>
            </a:br>
            <a:r>
              <a:rPr lang="en-US" sz="1800" dirty="0" smtClean="0">
                <a:latin typeface="Baskerville Old Face" panose="02020602080505020303" pitchFamily="18" charset="0"/>
              </a:rPr>
              <a:t/>
            </a:r>
            <a:br>
              <a:rPr lang="en-US" sz="1800" dirty="0" smtClean="0">
                <a:latin typeface="Baskerville Old Face" panose="02020602080505020303" pitchFamily="18" charset="0"/>
              </a:rPr>
            </a:br>
            <a:r>
              <a:rPr lang="en-US" sz="1800" b="1" dirty="0" smtClean="0">
                <a:latin typeface="Baskerville Old Face" panose="02020602080505020303" pitchFamily="18" charset="0"/>
              </a:rPr>
              <a:t>Controls</a:t>
            </a:r>
            <a:r>
              <a:rPr lang="en-US" sz="1800" dirty="0" smtClean="0">
                <a:latin typeface="Baskerville Old Face" panose="02020602080505020303" pitchFamily="18" charset="0"/>
              </a:rPr>
              <a:t>: If </a:t>
            </a:r>
            <a:r>
              <a:rPr lang="en-US" sz="1800" dirty="0">
                <a:latin typeface="Baskerville Old Face" panose="02020602080505020303" pitchFamily="18" charset="0"/>
              </a:rPr>
              <a:t>this attribute is present, it will allow the user to control video playback, including volume, seeking, and pause/resume playback.</a:t>
            </a:r>
            <a:br>
              <a:rPr lang="en-US" sz="1800" dirty="0">
                <a:latin typeface="Baskerville Old Face" panose="02020602080505020303" pitchFamily="18" charset="0"/>
              </a:rPr>
            </a:br>
            <a:r>
              <a:rPr lang="en-US" sz="1800" dirty="0">
                <a:latin typeface="Baskerville Old Face" panose="02020602080505020303" pitchFamily="18" charset="0"/>
              </a:rPr>
              <a:t/>
            </a:r>
            <a:br>
              <a:rPr lang="en-US" sz="1800" dirty="0">
                <a:latin typeface="Baskerville Old Face" panose="02020602080505020303" pitchFamily="18" charset="0"/>
              </a:rPr>
            </a:br>
            <a:r>
              <a:rPr lang="en-US" sz="1800" b="1" dirty="0" smtClean="0">
                <a:effectLst/>
                <a:latin typeface="Baskerville Old Face" panose="02020602080505020303" pitchFamily="18" charset="0"/>
              </a:rPr>
              <a:t>Loop</a:t>
            </a:r>
            <a:r>
              <a:rPr lang="en-US" sz="1800" dirty="0" smtClean="0">
                <a:latin typeface="Baskerville Old Face" panose="02020602080505020303" pitchFamily="18" charset="0"/>
              </a:rPr>
              <a:t>: </a:t>
            </a:r>
            <a:r>
              <a:rPr lang="en-US" sz="1800" dirty="0" smtClean="0">
                <a:effectLst/>
                <a:latin typeface="Baskerville Old Face" panose="02020602080505020303" pitchFamily="18" charset="0"/>
              </a:rPr>
              <a:t>This boolean attribute if specified, will allow video automatically seek back to the start after reaching at the end.</a:t>
            </a:r>
            <a:br>
              <a:rPr lang="en-US" sz="1800" dirty="0" smtClean="0">
                <a:effectLst/>
                <a:latin typeface="Baskerville Old Face" panose="02020602080505020303" pitchFamily="18" charset="0"/>
              </a:rPr>
            </a:br>
            <a:r>
              <a:rPr lang="en-US" sz="1800" dirty="0" smtClean="0">
                <a:effectLst/>
                <a:latin typeface="Baskerville Old Face" panose="02020602080505020303" pitchFamily="18" charset="0"/>
              </a:rPr>
              <a:t/>
            </a:r>
            <a:br>
              <a:rPr lang="en-US" sz="1800" dirty="0" smtClean="0">
                <a:effectLst/>
                <a:latin typeface="Baskerville Old Face" panose="02020602080505020303" pitchFamily="18" charset="0"/>
              </a:rPr>
            </a:br>
            <a:r>
              <a:rPr lang="en-US" sz="1800" b="1" dirty="0" smtClean="0">
                <a:effectLst/>
                <a:latin typeface="Baskerville Old Face" panose="02020602080505020303" pitchFamily="18" charset="0"/>
              </a:rPr>
              <a:t>Preload</a:t>
            </a:r>
            <a:r>
              <a:rPr lang="en-US" sz="1800" dirty="0" smtClean="0">
                <a:latin typeface="Baskerville Old Face" panose="02020602080505020303" pitchFamily="18" charset="0"/>
              </a:rPr>
              <a:t>: </a:t>
            </a:r>
            <a:r>
              <a:rPr lang="en-US" sz="1800" dirty="0" smtClean="0">
                <a:effectLst/>
                <a:latin typeface="Baskerville Old Face" panose="02020602080505020303" pitchFamily="18" charset="0"/>
              </a:rPr>
              <a:t>This attribute specifies that the video will be loaded at page load, and ready to run. Ignored if autoplay is present.</a:t>
            </a:r>
            <a:br>
              <a:rPr lang="en-US" sz="1800" dirty="0" smtClean="0">
                <a:effectLst/>
                <a:latin typeface="Baskerville Old Face" panose="02020602080505020303" pitchFamily="18" charset="0"/>
              </a:rPr>
            </a:br>
            <a:r>
              <a:rPr lang="en-US" sz="1800" dirty="0" smtClean="0">
                <a:effectLst/>
                <a:latin typeface="Baskerville Old Face" panose="02020602080505020303" pitchFamily="18" charset="0"/>
              </a:rPr>
              <a:t/>
            </a:r>
            <a:br>
              <a:rPr lang="en-US" sz="1800" dirty="0" smtClean="0">
                <a:effectLst/>
                <a:latin typeface="Baskerville Old Face" panose="02020602080505020303" pitchFamily="18" charset="0"/>
              </a:rPr>
            </a:br>
            <a:r>
              <a:rPr lang="en-US" sz="1800" b="1" dirty="0" smtClean="0">
                <a:effectLst/>
                <a:latin typeface="Baskerville Old Face" panose="02020602080505020303" pitchFamily="18" charset="0"/>
              </a:rPr>
              <a:t>Poster</a:t>
            </a:r>
            <a:r>
              <a:rPr lang="en-US" sz="1800" dirty="0" smtClean="0">
                <a:latin typeface="Baskerville Old Face" panose="02020602080505020303" pitchFamily="18" charset="0"/>
              </a:rPr>
              <a:t>: </a:t>
            </a:r>
            <a:r>
              <a:rPr lang="en-US" sz="1800" dirty="0" smtClean="0">
                <a:effectLst/>
                <a:latin typeface="Baskerville Old Face" panose="02020602080505020303" pitchFamily="18" charset="0"/>
              </a:rPr>
              <a:t>This is a URL of an image to show until the user plays or seeks.</a:t>
            </a:r>
            <a:br>
              <a:rPr lang="en-US" sz="1800" dirty="0" smtClean="0">
                <a:effectLst/>
                <a:latin typeface="Baskerville Old Face" panose="02020602080505020303" pitchFamily="18" charset="0"/>
              </a:rPr>
            </a:br>
            <a:r>
              <a:rPr lang="en-US" sz="1800" dirty="0" smtClean="0">
                <a:effectLst/>
                <a:latin typeface="Baskerville Old Face" panose="02020602080505020303" pitchFamily="18" charset="0"/>
              </a:rPr>
              <a:t/>
            </a:r>
            <a:br>
              <a:rPr lang="en-US" sz="1800" dirty="0" smtClean="0">
                <a:effectLst/>
                <a:latin typeface="Baskerville Old Face" panose="02020602080505020303" pitchFamily="18" charset="0"/>
              </a:rPr>
            </a:br>
            <a:r>
              <a:rPr lang="en-US" sz="1800" b="1" dirty="0" smtClean="0">
                <a:effectLst/>
                <a:latin typeface="Baskerville Old Face" panose="02020602080505020303" pitchFamily="18" charset="0"/>
              </a:rPr>
              <a:t>Src</a:t>
            </a:r>
            <a:r>
              <a:rPr lang="en-US" sz="1800" dirty="0" smtClean="0">
                <a:latin typeface="Baskerville Old Face" panose="02020602080505020303" pitchFamily="18" charset="0"/>
              </a:rPr>
              <a:t>: </a:t>
            </a:r>
            <a:r>
              <a:rPr lang="en-US" sz="1800" dirty="0" smtClean="0">
                <a:effectLst/>
                <a:latin typeface="Baskerville Old Face" panose="02020602080505020303" pitchFamily="18" charset="0"/>
              </a:rPr>
              <a:t>The URL of the video to embed. This is optional; you may instead use the &lt;source&gt; element within the video block to specify the video to embed</a:t>
            </a:r>
            <a:br>
              <a:rPr lang="en-US" sz="1800" dirty="0" smtClean="0">
                <a:effectLst/>
                <a:latin typeface="Baskerville Old Face" panose="02020602080505020303" pitchFamily="18" charset="0"/>
              </a:rPr>
            </a:br>
            <a:r>
              <a:rPr lang="en-US" sz="1800" dirty="0" smtClean="0">
                <a:effectLst/>
                <a:latin typeface="Baskerville Old Face" panose="02020602080505020303" pitchFamily="18" charset="0"/>
              </a:rPr>
              <a:t/>
            </a:r>
            <a:br>
              <a:rPr lang="en-US" sz="1800" dirty="0" smtClean="0">
                <a:effectLst/>
                <a:latin typeface="Baskerville Old Face" panose="02020602080505020303" pitchFamily="18" charset="0"/>
              </a:rPr>
            </a:br>
            <a:endParaRPr lang="en-US" sz="1800" dirty="0">
              <a:latin typeface="Baskerville Old Face" panose="02020602080505020303"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019" y="477981"/>
            <a:ext cx="4516582" cy="5739105"/>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41</a:t>
            </a:fld>
            <a:endParaRPr lang="en-US"/>
          </a:p>
        </p:txBody>
      </p:sp>
    </p:spTree>
    <p:extLst>
      <p:ext uri="{BB962C8B-B14F-4D97-AF65-F5344CB8AC3E}">
        <p14:creationId xmlns:p14="http://schemas.microsoft.com/office/powerpoint/2010/main" val="14787125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Slide Number Placeholder 1"/>
          <p:cNvSpPr>
            <a:spLocks noGrp="1"/>
          </p:cNvSpPr>
          <p:nvPr>
            <p:ph type="sldNum" sz="quarter" idx="12"/>
          </p:nvPr>
        </p:nvSpPr>
        <p:spPr/>
        <p:txBody>
          <a:bodyPr/>
          <a:lstStyle/>
          <a:p>
            <a:fld id="{B8E1E209-9253-4EE7-BC03-6E2DA4EB7248}" type="slidenum">
              <a:rPr lang="en-US" smtClean="0"/>
              <a:t>42</a:t>
            </a:fld>
            <a:endParaRPr lang="en-US"/>
          </a:p>
        </p:txBody>
      </p:sp>
    </p:spTree>
    <p:extLst>
      <p:ext uri="{BB962C8B-B14F-4D97-AF65-F5344CB8AC3E}">
        <p14:creationId xmlns:p14="http://schemas.microsoft.com/office/powerpoint/2010/main" val="123635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63860"/>
            <a:ext cx="5299364" cy="662782"/>
          </a:xfrm>
        </p:spPr>
        <p:txBody>
          <a:bodyPr>
            <a:normAutofit/>
          </a:bodyPr>
          <a:lstStyle/>
          <a:p>
            <a:r>
              <a:rPr lang="en-US" sz="3600" dirty="0" smtClean="0">
                <a:solidFill>
                  <a:srgbClr val="002060"/>
                </a:solidFill>
                <a:latin typeface="Baskerville Old Face" panose="02020602080505020303" pitchFamily="18" charset="0"/>
              </a:rPr>
              <a:t>HTML5 </a:t>
            </a:r>
            <a:r>
              <a:rPr lang="en-US" sz="3600" dirty="0">
                <a:solidFill>
                  <a:srgbClr val="002060"/>
                </a:solidFill>
                <a:latin typeface="Baskerville Old Face" panose="02020602080505020303" pitchFamily="18" charset="0"/>
              </a:rPr>
              <a:t>Geolocation </a:t>
            </a:r>
            <a:r>
              <a:rPr lang="en-US" sz="3600" dirty="0" smtClean="0">
                <a:solidFill>
                  <a:srgbClr val="002060"/>
                </a:solidFill>
                <a:latin typeface="Baskerville Old Face" panose="02020602080505020303" pitchFamily="18" charset="0"/>
              </a:rPr>
              <a:t>API</a:t>
            </a:r>
            <a:endParaRPr lang="en-US" sz="3600"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6258" y="2258291"/>
            <a:ext cx="4835742" cy="459970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4146" y="115953"/>
            <a:ext cx="2479636" cy="1454721"/>
          </a:xfrm>
          <a:prstGeom prst="rect">
            <a:avLst/>
          </a:prstGeom>
        </p:spPr>
      </p:pic>
      <p:sp>
        <p:nvSpPr>
          <p:cNvPr id="6" name="Title 1"/>
          <p:cNvSpPr txBox="1">
            <a:spLocks/>
          </p:cNvSpPr>
          <p:nvPr/>
        </p:nvSpPr>
        <p:spPr>
          <a:xfrm>
            <a:off x="893618" y="1684358"/>
            <a:ext cx="6462640" cy="47580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1800" dirty="0" smtClean="0">
                <a:latin typeface="Baskerville Old Face" panose="02020602080505020303" pitchFamily="18" charset="0"/>
              </a:rPr>
              <a:t>The HTML Geolocation API is used to locate a user's position.</a:t>
            </a:r>
          </a:p>
          <a:p>
            <a:pPr>
              <a:lnSpc>
                <a:spcPct val="150000"/>
              </a:lnSpc>
            </a:pPr>
            <a:r>
              <a:rPr lang="en-US" sz="1800" dirty="0">
                <a:latin typeface="Baskerville Old Face" panose="02020602080505020303" pitchFamily="18" charset="0"/>
              </a:rPr>
              <a:t>The HTML Geolocation API is used to get the geographical position of a user.</a:t>
            </a:r>
          </a:p>
          <a:p>
            <a:pPr>
              <a:lnSpc>
                <a:spcPct val="150000"/>
              </a:lnSpc>
            </a:pPr>
            <a:r>
              <a:rPr lang="en-US" sz="1800" dirty="0">
                <a:latin typeface="Baskerville Old Face" panose="02020602080505020303" pitchFamily="18" charset="0"/>
              </a:rPr>
              <a:t>Since this can compromise privacy, the position is not available unless the user approves it</a:t>
            </a:r>
            <a:r>
              <a:rPr lang="en-US" sz="1800" dirty="0" smtClean="0">
                <a:latin typeface="Baskerville Old Face" panose="02020602080505020303" pitchFamily="18" charset="0"/>
              </a:rPr>
              <a:t>.</a:t>
            </a:r>
          </a:p>
          <a:p>
            <a:pPr>
              <a:lnSpc>
                <a:spcPct val="150000"/>
              </a:lnSpc>
            </a:pPr>
            <a:r>
              <a:rPr lang="en-US" sz="1800" dirty="0" smtClean="0">
                <a:latin typeface="Baskerville Old Face" panose="02020602080505020303" pitchFamily="18" charset="0"/>
              </a:rPr>
              <a:t>Geolocation API has methods to implement this definition. getCurrentPosition() and matchPosition(). Both returns attributes that describes the user’s position but with main difference that  matchPosition() acts as live location where it updates its attributes whenever the user changes his location.</a:t>
            </a:r>
          </a:p>
          <a:p>
            <a:pPr>
              <a:lnSpc>
                <a:spcPct val="150000"/>
              </a:lnSpc>
            </a:pPr>
            <a:r>
              <a:rPr lang="en-US" sz="1800" dirty="0" smtClean="0">
                <a:latin typeface="Baskerville Old Face" panose="02020602080505020303" pitchFamily="18" charset="0"/>
              </a:rPr>
              <a:t>To display the result we need a map, so we use Google Maps.</a:t>
            </a:r>
          </a:p>
          <a:p>
            <a:pPr>
              <a:lnSpc>
                <a:spcPct val="150000"/>
              </a:lnSpc>
            </a:pPr>
            <a:r>
              <a:rPr lang="en-US" sz="1800" dirty="0" smtClean="0">
                <a:latin typeface="Baskerville Old Face" panose="02020602080505020303" pitchFamily="18" charset="0"/>
              </a:rPr>
              <a:t>As other APIs we can use polyfill to implement Html5  Geolocation on older browsers.</a:t>
            </a:r>
            <a:endParaRPr lang="en-US" sz="1800" dirty="0">
              <a:latin typeface="Baskerville Old Face" panose="02020602080505020303" pitchFamily="18" charset="0"/>
            </a:endParaRPr>
          </a:p>
          <a:p>
            <a:pPr>
              <a:lnSpc>
                <a:spcPct val="150000"/>
              </a:lnSpc>
            </a:pPr>
            <a:endParaRPr lang="en-US" sz="1800" dirty="0">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B8E1E209-9253-4EE7-BC03-6E2DA4EB7248}" type="slidenum">
              <a:rPr lang="en-US" smtClean="0"/>
              <a:t>43</a:t>
            </a:fld>
            <a:endParaRPr lang="en-US"/>
          </a:p>
        </p:txBody>
      </p:sp>
    </p:spTree>
    <p:extLst>
      <p:ext uri="{BB962C8B-B14F-4D97-AF65-F5344CB8AC3E}">
        <p14:creationId xmlns:p14="http://schemas.microsoft.com/office/powerpoint/2010/main" val="11924537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7024255" cy="6858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254" y="0"/>
            <a:ext cx="5167745" cy="6858000"/>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44</a:t>
            </a:fld>
            <a:endParaRPr lang="en-US"/>
          </a:p>
        </p:txBody>
      </p:sp>
    </p:spTree>
    <p:extLst>
      <p:ext uri="{BB962C8B-B14F-4D97-AF65-F5344CB8AC3E}">
        <p14:creationId xmlns:p14="http://schemas.microsoft.com/office/powerpoint/2010/main" val="2224609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193965"/>
            <a:ext cx="10515600" cy="3893126"/>
          </a:xfrm>
        </p:spPr>
        <p:txBody>
          <a:bodyPr>
            <a:noAutofit/>
          </a:bodyPr>
          <a:lstStyle/>
          <a:p>
            <a:pPr lvl="0" eaLnBrk="0" fontAlgn="base" hangingPunct="0">
              <a:lnSpc>
                <a:spcPct val="100000"/>
              </a:lnSpc>
              <a:spcAft>
                <a:spcPct val="0"/>
              </a:spcAft>
            </a:pPr>
            <a:r>
              <a:rPr lang="en-US" sz="1800" b="1" u="none" strike="noStrike" baseline="0" dirty="0" smtClean="0">
                <a:latin typeface="Baskerville Old Face" panose="02020602080505020303" pitchFamily="18" charset="0"/>
              </a:rPr>
              <a:t/>
            </a:r>
            <a:br>
              <a:rPr lang="en-US" sz="1800" b="1" u="none" strike="noStrike" baseline="0" dirty="0" smtClean="0">
                <a:latin typeface="Baskerville Old Face" panose="02020602080505020303" pitchFamily="18" charset="0"/>
              </a:rPr>
            </a:br>
            <a:r>
              <a:rPr lang="en-US" sz="1800" b="1" u="none" strike="noStrike" baseline="0" dirty="0" smtClean="0">
                <a:latin typeface="Baskerville Old Face" panose="02020602080505020303" pitchFamily="18" charset="0"/>
              </a:rPr>
              <a:t>What is </a:t>
            </a:r>
            <a:r>
              <a:rPr lang="en-US" sz="1800" b="1" u="none" strike="noStrike" baseline="0" dirty="0" smtClean="0">
                <a:solidFill>
                  <a:srgbClr val="0070C0"/>
                </a:solidFill>
                <a:latin typeface="Baskerville Old Face" panose="02020602080505020303" pitchFamily="18" charset="0"/>
              </a:rPr>
              <a:t>Canvas</a:t>
            </a:r>
            <a:r>
              <a:rPr lang="en-US" sz="1800" u="none" strike="noStrike" baseline="0" dirty="0" smtClean="0">
                <a:latin typeface="Baskerville Old Face" panose="02020602080505020303" pitchFamily="18" charset="0"/>
              </a:rPr>
              <a:t> “ </a:t>
            </a:r>
            <a:r>
              <a:rPr lang="en-US" sz="1800" dirty="0" smtClean="0">
                <a:latin typeface="Baskerville Old Face" panose="02020602080505020303" pitchFamily="18" charset="0"/>
              </a:rPr>
              <a:t>The </a:t>
            </a:r>
            <a:r>
              <a:rPr lang="en-US" sz="1800" u="none" strike="noStrike" baseline="0" dirty="0" smtClean="0">
                <a:latin typeface="Baskerville Old Face" panose="02020602080505020303" pitchFamily="18" charset="0"/>
              </a:rPr>
              <a:t>canvas </a:t>
            </a:r>
            <a:r>
              <a:rPr lang="en-US" sz="1800" dirty="0" smtClean="0">
                <a:latin typeface="Baskerville Old Face" panose="02020602080505020303" pitchFamily="18" charset="0"/>
              </a:rPr>
              <a:t>element provides scripts with a resolution-dependent bitmap canvas, which can be used for rendering graphs, game graphics, or other visual images on the fly. “</a:t>
            </a:r>
            <a:br>
              <a:rPr lang="en-US" sz="1800" dirty="0" smtClean="0">
                <a:latin typeface="Baskerville Old Face" panose="02020602080505020303" pitchFamily="18" charset="0"/>
              </a:rPr>
            </a:br>
            <a:r>
              <a:rPr lang="en-US" sz="1800" dirty="0" smtClean="0">
                <a:latin typeface="Baskerville Old Face" panose="02020602080505020303" pitchFamily="18" charset="0"/>
              </a:rPr>
              <a:t/>
            </a:r>
            <a:br>
              <a:rPr lang="en-US" sz="1800" dirty="0" smtClean="0">
                <a:latin typeface="Baskerville Old Face" panose="02020602080505020303" pitchFamily="18" charset="0"/>
              </a:rPr>
            </a:br>
            <a:r>
              <a:rPr kumimoji="0" lang="en-US" altLang="en-US" sz="1800" u="none" strike="noStrike" cap="none" normalizeH="0" baseline="0" dirty="0" smtClean="0">
                <a:ln>
                  <a:noFill/>
                </a:ln>
                <a:latin typeface="Baskerville Old Face" panose="02020602080505020303" pitchFamily="18" charset="0"/>
              </a:rPr>
              <a:t>The HTML </a:t>
            </a:r>
            <a:r>
              <a:rPr kumimoji="0" lang="en-US" altLang="en-US" sz="1800" u="none" strike="noStrike" cap="none" normalizeH="0" baseline="0" dirty="0" smtClean="0">
                <a:ln>
                  <a:noFill/>
                </a:ln>
                <a:solidFill>
                  <a:srgbClr val="0070C0"/>
                </a:solidFill>
                <a:latin typeface="Baskerville Old Face" panose="02020602080505020303" pitchFamily="18" charset="0"/>
              </a:rPr>
              <a:t>&lt;canvas&gt;</a:t>
            </a:r>
            <a:r>
              <a:rPr kumimoji="0" lang="en-US" altLang="en-US" sz="1800" u="none" strike="noStrike" cap="none" normalizeH="0" baseline="0" dirty="0" smtClean="0">
                <a:ln>
                  <a:noFill/>
                </a:ln>
                <a:latin typeface="Baskerville Old Face" panose="02020602080505020303" pitchFamily="18" charset="0"/>
              </a:rPr>
              <a:t> element is used to draw graphics, on the fly, via JavaScript.</a:t>
            </a:r>
            <a:br>
              <a:rPr kumimoji="0" lang="en-US" altLang="en-US" sz="1800" u="none" strike="noStrike" cap="none" normalizeH="0" baseline="0" dirty="0" smtClean="0">
                <a:ln>
                  <a:noFill/>
                </a:ln>
                <a:latin typeface="Baskerville Old Face" panose="02020602080505020303" pitchFamily="18" charset="0"/>
              </a:rPr>
            </a:br>
            <a:r>
              <a:rPr kumimoji="0" lang="en-US" altLang="en-US" sz="1800" u="none" strike="noStrike" cap="none" normalizeH="0" baseline="0" dirty="0" smtClean="0">
                <a:ln>
                  <a:noFill/>
                </a:ln>
                <a:latin typeface="Baskerville Old Face" panose="02020602080505020303" pitchFamily="18" charset="0"/>
              </a:rPr>
              <a:t>The </a:t>
            </a:r>
            <a:r>
              <a:rPr kumimoji="0" lang="en-US" altLang="en-US" sz="1800" u="none" strike="noStrike" cap="none" normalizeH="0" baseline="0" dirty="0" smtClean="0">
                <a:ln>
                  <a:noFill/>
                </a:ln>
                <a:solidFill>
                  <a:srgbClr val="0070C0"/>
                </a:solidFill>
                <a:latin typeface="Baskerville Old Face" panose="02020602080505020303" pitchFamily="18" charset="0"/>
              </a:rPr>
              <a:t>&lt;canvas&gt;</a:t>
            </a:r>
            <a:r>
              <a:rPr kumimoji="0" lang="en-US" altLang="en-US" sz="1800" u="none" strike="noStrike" cap="none" normalizeH="0" baseline="0" dirty="0" smtClean="0">
                <a:ln>
                  <a:noFill/>
                </a:ln>
                <a:latin typeface="Baskerville Old Face" panose="02020602080505020303" pitchFamily="18" charset="0"/>
              </a:rPr>
              <a:t> element is only a container for graphics. You must use JavaScript to actually draw the graphics.</a:t>
            </a:r>
            <a:br>
              <a:rPr kumimoji="0" lang="en-US" altLang="en-US" sz="1800" u="none" strike="noStrike" cap="none" normalizeH="0" baseline="0" dirty="0" smtClean="0">
                <a:ln>
                  <a:noFill/>
                </a:ln>
                <a:latin typeface="Baskerville Old Face" panose="02020602080505020303" pitchFamily="18" charset="0"/>
              </a:rPr>
            </a:br>
            <a:r>
              <a:rPr kumimoji="0" lang="en-US" altLang="en-US" sz="1800" u="none" strike="noStrike" cap="none" normalizeH="0" baseline="0" dirty="0" smtClean="0">
                <a:ln>
                  <a:noFill/>
                </a:ln>
                <a:latin typeface="Baskerville Old Face" panose="02020602080505020303" pitchFamily="18" charset="0"/>
              </a:rPr>
              <a:t>Canvas has several methods for drawing paths, boxes, circles, text, and adding images.</a:t>
            </a:r>
            <a:br>
              <a:rPr kumimoji="0" lang="en-US" altLang="en-US" sz="1800" u="none" strike="noStrike" cap="none" normalizeH="0" baseline="0" dirty="0" smtClean="0">
                <a:ln>
                  <a:noFill/>
                </a:ln>
                <a:latin typeface="Baskerville Old Face" panose="02020602080505020303" pitchFamily="18" charset="0"/>
              </a:rPr>
            </a:br>
            <a:r>
              <a:rPr lang="en-US" altLang="en-US" sz="1800" dirty="0">
                <a:latin typeface="Baskerville Old Face" panose="02020602080505020303" pitchFamily="18" charset="0"/>
              </a:rPr>
              <a:t/>
            </a:r>
            <a:br>
              <a:rPr lang="en-US" altLang="en-US" sz="1800" dirty="0">
                <a:latin typeface="Baskerville Old Face" panose="02020602080505020303" pitchFamily="18" charset="0"/>
              </a:rPr>
            </a:br>
            <a:r>
              <a:rPr kumimoji="0" lang="en-US" altLang="en-US" sz="1800" u="none" strike="noStrike" cap="none" normalizeH="0" baseline="0" dirty="0" smtClean="0">
                <a:ln>
                  <a:noFill/>
                </a:ln>
                <a:latin typeface="Baskerville Old Face" panose="02020602080505020303" pitchFamily="18" charset="0"/>
              </a:rPr>
              <a:t/>
            </a:r>
            <a:br>
              <a:rPr kumimoji="0" lang="en-US" altLang="en-US" sz="1800" u="none" strike="noStrike" cap="none" normalizeH="0" baseline="0" dirty="0" smtClean="0">
                <a:ln>
                  <a:noFill/>
                </a:ln>
                <a:latin typeface="Baskerville Old Face" panose="02020602080505020303" pitchFamily="18" charset="0"/>
              </a:rPr>
            </a:br>
            <a:r>
              <a:rPr kumimoji="0" lang="en-US" altLang="en-US" sz="1800" b="0" i="0" u="none" strike="noStrike" cap="none" normalizeH="0" baseline="0" dirty="0" smtClean="0">
                <a:ln>
                  <a:noFill/>
                </a:ln>
                <a:solidFill>
                  <a:srgbClr val="0000CD"/>
                </a:solidFill>
                <a:latin typeface="Baskerville Old Face" panose="02020602080505020303" pitchFamily="18" charset="0"/>
              </a:rPr>
              <a:t>&lt;</a:t>
            </a:r>
            <a:r>
              <a:rPr kumimoji="0" lang="en-US" altLang="en-US" sz="1800" b="0" i="0" u="none" strike="noStrike" cap="none" normalizeH="0" baseline="0" dirty="0" smtClean="0">
                <a:ln>
                  <a:noFill/>
                </a:ln>
                <a:solidFill>
                  <a:srgbClr val="A52A2A"/>
                </a:solidFill>
                <a:latin typeface="Baskerville Old Face" panose="02020602080505020303" pitchFamily="18" charset="0"/>
              </a:rPr>
              <a:t>canvas</a:t>
            </a:r>
            <a:r>
              <a:rPr kumimoji="0" lang="en-US" altLang="en-US" sz="1800" b="0" i="0" u="none" strike="noStrike" cap="none" normalizeH="0" baseline="0" dirty="0" smtClean="0">
                <a:ln>
                  <a:noFill/>
                </a:ln>
                <a:solidFill>
                  <a:srgbClr val="FF0000"/>
                </a:solidFill>
                <a:latin typeface="Baskerville Old Face" panose="02020602080505020303" pitchFamily="18" charset="0"/>
              </a:rPr>
              <a:t> id</a:t>
            </a:r>
            <a:r>
              <a:rPr kumimoji="0" lang="en-US" altLang="en-US" sz="1800" b="0" i="0" u="none" strike="noStrike" cap="none" normalizeH="0" baseline="0" dirty="0" smtClean="0">
                <a:ln>
                  <a:noFill/>
                </a:ln>
                <a:solidFill>
                  <a:srgbClr val="0000CD"/>
                </a:solidFill>
                <a:latin typeface="Baskerville Old Face" panose="02020602080505020303" pitchFamily="18" charset="0"/>
              </a:rPr>
              <a:t>="myCanvas"</a:t>
            </a:r>
            <a:r>
              <a:rPr kumimoji="0" lang="en-US" altLang="en-US" sz="1800" b="0" i="0" u="none" strike="noStrike" cap="none" normalizeH="0" baseline="0" dirty="0" smtClean="0">
                <a:ln>
                  <a:noFill/>
                </a:ln>
                <a:solidFill>
                  <a:srgbClr val="FF0000"/>
                </a:solidFill>
                <a:latin typeface="Baskerville Old Face" panose="02020602080505020303" pitchFamily="18" charset="0"/>
              </a:rPr>
              <a:t> width</a:t>
            </a:r>
            <a:r>
              <a:rPr kumimoji="0" lang="en-US" altLang="en-US" sz="1800" b="0" i="0" u="none" strike="noStrike" cap="none" normalizeH="0" baseline="0" dirty="0" smtClean="0">
                <a:ln>
                  <a:noFill/>
                </a:ln>
                <a:solidFill>
                  <a:srgbClr val="0000CD"/>
                </a:solidFill>
                <a:latin typeface="Baskerville Old Face" panose="02020602080505020303" pitchFamily="18" charset="0"/>
              </a:rPr>
              <a:t>="200"</a:t>
            </a:r>
            <a:r>
              <a:rPr kumimoji="0" lang="en-US" altLang="en-US" sz="1800" b="0" i="0" u="none" strike="noStrike" cap="none" normalizeH="0" baseline="0" dirty="0" smtClean="0">
                <a:ln>
                  <a:noFill/>
                </a:ln>
                <a:solidFill>
                  <a:srgbClr val="FF0000"/>
                </a:solidFill>
                <a:latin typeface="Baskerville Old Face" panose="02020602080505020303" pitchFamily="18" charset="0"/>
              </a:rPr>
              <a:t> height</a:t>
            </a:r>
            <a:r>
              <a:rPr kumimoji="0" lang="en-US" altLang="en-US" sz="1800" b="0" i="0" u="none" strike="noStrike" cap="none" normalizeH="0" baseline="0" dirty="0" smtClean="0">
                <a:ln>
                  <a:noFill/>
                </a:ln>
                <a:solidFill>
                  <a:srgbClr val="0000CD"/>
                </a:solidFill>
                <a:latin typeface="Baskerville Old Face" panose="02020602080505020303" pitchFamily="18" charset="0"/>
              </a:rPr>
              <a:t>="100"&gt;&lt;</a:t>
            </a:r>
            <a:r>
              <a:rPr kumimoji="0" lang="en-US" altLang="en-US" sz="1800" b="0" i="0" u="none" strike="noStrike" cap="none" normalizeH="0" baseline="0" dirty="0" smtClean="0">
                <a:ln>
                  <a:noFill/>
                </a:ln>
                <a:solidFill>
                  <a:srgbClr val="A52A2A"/>
                </a:solidFill>
                <a:latin typeface="Baskerville Old Face" panose="02020602080505020303" pitchFamily="18" charset="0"/>
              </a:rPr>
              <a:t>/canvas</a:t>
            </a:r>
            <a:r>
              <a:rPr kumimoji="0" lang="en-US" altLang="en-US" sz="1800" b="0" i="0" u="none" strike="noStrike" cap="none" normalizeH="0" baseline="0" dirty="0" smtClean="0">
                <a:ln>
                  <a:noFill/>
                </a:ln>
                <a:solidFill>
                  <a:srgbClr val="0000CD"/>
                </a:solidFill>
                <a:latin typeface="Baskerville Old Face" panose="02020602080505020303" pitchFamily="18" charset="0"/>
              </a:rPr>
              <a:t>&gt;</a:t>
            </a:r>
            <a:br>
              <a:rPr kumimoji="0" lang="en-US" altLang="en-US" sz="1800" b="0" i="0" u="none" strike="noStrike" cap="none" normalizeH="0" baseline="0" dirty="0" smtClean="0">
                <a:ln>
                  <a:noFill/>
                </a:ln>
                <a:solidFill>
                  <a:srgbClr val="0000CD"/>
                </a:solidFill>
                <a:latin typeface="Baskerville Old Face" panose="02020602080505020303" pitchFamily="18" charset="0"/>
              </a:rPr>
            </a:br>
            <a:r>
              <a:rPr kumimoji="0" lang="en-US" altLang="en-US" sz="1800" b="0" i="0" u="none" strike="noStrike" cap="none" normalizeH="0" baseline="0" dirty="0" smtClean="0">
                <a:ln>
                  <a:noFill/>
                </a:ln>
                <a:solidFill>
                  <a:schemeClr val="tx1"/>
                </a:solidFill>
                <a:latin typeface="Baskerville Old Face" panose="02020602080505020303" pitchFamily="18" charset="0"/>
              </a:rPr>
              <a:t/>
            </a:r>
            <a:br>
              <a:rPr kumimoji="0" lang="en-US" altLang="en-US" sz="1800" b="0" i="0" u="none" strike="noStrike" cap="none" normalizeH="0" baseline="0" dirty="0" smtClean="0">
                <a:ln>
                  <a:noFill/>
                </a:ln>
                <a:solidFill>
                  <a:schemeClr val="tx1"/>
                </a:solidFill>
                <a:latin typeface="Baskerville Old Face" panose="02020602080505020303" pitchFamily="18" charset="0"/>
              </a:rPr>
            </a:br>
            <a:r>
              <a:rPr kumimoji="0" lang="en-US" altLang="en-US" sz="1800" b="0" i="0" u="none" strike="noStrike" cap="none" normalizeH="0" baseline="0" dirty="0" smtClean="0">
                <a:ln>
                  <a:noFill/>
                </a:ln>
                <a:solidFill>
                  <a:srgbClr val="000000"/>
                </a:solidFill>
                <a:latin typeface="Baskerville Old Face" panose="02020602080505020303" pitchFamily="18" charset="0"/>
              </a:rPr>
              <a:t>Always specify an </a:t>
            </a:r>
            <a:r>
              <a:rPr kumimoji="0" lang="en-US" altLang="en-US" sz="1800" b="0" i="0" u="none" strike="noStrike" cap="none" normalizeH="0" baseline="0" dirty="0" smtClean="0">
                <a:ln>
                  <a:noFill/>
                </a:ln>
                <a:solidFill>
                  <a:srgbClr val="DC143C"/>
                </a:solidFill>
                <a:latin typeface="Baskerville Old Face" panose="02020602080505020303" pitchFamily="18" charset="0"/>
              </a:rPr>
              <a:t>id</a:t>
            </a:r>
            <a:r>
              <a:rPr kumimoji="0" lang="en-US" altLang="en-US" sz="1800" b="0" i="0" u="none" strike="noStrike" cap="none" normalizeH="0" baseline="0" dirty="0" smtClean="0">
                <a:ln>
                  <a:noFill/>
                </a:ln>
                <a:solidFill>
                  <a:srgbClr val="000000"/>
                </a:solidFill>
                <a:latin typeface="Baskerville Old Face" panose="02020602080505020303" pitchFamily="18" charset="0"/>
              </a:rPr>
              <a:t> attribute (to be referred to in a script), and a </a:t>
            </a:r>
            <a:r>
              <a:rPr kumimoji="0" lang="en-US" altLang="en-US" sz="1800" b="0" i="0" u="none" strike="noStrike" cap="none" normalizeH="0" baseline="0" dirty="0" smtClean="0">
                <a:ln>
                  <a:noFill/>
                </a:ln>
                <a:solidFill>
                  <a:srgbClr val="DC143C"/>
                </a:solidFill>
                <a:latin typeface="Baskerville Old Face" panose="02020602080505020303" pitchFamily="18" charset="0"/>
              </a:rPr>
              <a:t>width</a:t>
            </a:r>
            <a:r>
              <a:rPr kumimoji="0" lang="en-US" altLang="en-US" sz="1800" b="0" i="0" u="none" strike="noStrike" cap="none" normalizeH="0" baseline="0" dirty="0" smtClean="0">
                <a:ln>
                  <a:noFill/>
                </a:ln>
                <a:solidFill>
                  <a:srgbClr val="000000"/>
                </a:solidFill>
                <a:latin typeface="Baskerville Old Face" panose="02020602080505020303" pitchFamily="18" charset="0"/>
              </a:rPr>
              <a:t> and </a:t>
            </a:r>
            <a:r>
              <a:rPr kumimoji="0" lang="en-US" altLang="en-US" sz="1800" b="0" i="0" u="none" strike="noStrike" cap="none" normalizeH="0" baseline="0" dirty="0" smtClean="0">
                <a:ln>
                  <a:noFill/>
                </a:ln>
                <a:solidFill>
                  <a:srgbClr val="DC143C"/>
                </a:solidFill>
                <a:latin typeface="Baskerville Old Face" panose="02020602080505020303" pitchFamily="18" charset="0"/>
              </a:rPr>
              <a:t>height</a:t>
            </a:r>
            <a:r>
              <a:rPr kumimoji="0" lang="en-US" altLang="en-US" sz="1800" b="0" i="0" u="none" strike="noStrike" cap="none" normalizeH="0" baseline="0" dirty="0" smtClean="0">
                <a:ln>
                  <a:noFill/>
                </a:ln>
                <a:solidFill>
                  <a:srgbClr val="000000"/>
                </a:solidFill>
                <a:latin typeface="Baskerville Old Face" panose="02020602080505020303" pitchFamily="18" charset="0"/>
              </a:rPr>
              <a:t> attribute to define the size of the canvas. To add a border, use the </a:t>
            </a:r>
            <a:r>
              <a:rPr kumimoji="0" lang="en-US" altLang="en-US" sz="1800" b="0" i="0" u="none" strike="noStrike" cap="none" normalizeH="0" baseline="0" dirty="0" smtClean="0">
                <a:ln>
                  <a:noFill/>
                </a:ln>
                <a:solidFill>
                  <a:srgbClr val="DC143C"/>
                </a:solidFill>
                <a:latin typeface="Baskerville Old Face" panose="02020602080505020303" pitchFamily="18" charset="0"/>
              </a:rPr>
              <a:t>style</a:t>
            </a:r>
            <a:r>
              <a:rPr kumimoji="0" lang="en-US" altLang="en-US" sz="1800" b="0" i="0" u="none" strike="noStrike" cap="none" normalizeH="0" baseline="0" dirty="0" smtClean="0">
                <a:ln>
                  <a:noFill/>
                </a:ln>
                <a:solidFill>
                  <a:srgbClr val="000000"/>
                </a:solidFill>
                <a:latin typeface="Baskerville Old Face" panose="02020602080505020303" pitchFamily="18" charset="0"/>
              </a:rPr>
              <a:t> attribute.</a:t>
            </a:r>
            <a:r>
              <a:rPr kumimoji="0" lang="en-US" altLang="en-US" sz="1800" b="0" i="0" u="none" strike="noStrike" cap="none" normalizeH="0" baseline="0" dirty="0" smtClean="0">
                <a:ln>
                  <a:noFill/>
                </a:ln>
                <a:solidFill>
                  <a:schemeClr val="tx1"/>
                </a:solidFill>
                <a:latin typeface="Baskerville Old Face" panose="02020602080505020303" pitchFamily="18" charset="0"/>
              </a:rPr>
              <a:t/>
            </a:r>
            <a:br>
              <a:rPr kumimoji="0" lang="en-US" altLang="en-US" sz="1800" b="0" i="0" u="none" strike="noStrike" cap="none" normalizeH="0" baseline="0" dirty="0" smtClean="0">
                <a:ln>
                  <a:noFill/>
                </a:ln>
                <a:solidFill>
                  <a:schemeClr val="tx1"/>
                </a:solidFill>
                <a:latin typeface="Baskerville Old Face" panose="02020602080505020303" pitchFamily="18" charset="0"/>
              </a:rPr>
            </a:br>
            <a:r>
              <a:rPr lang="en-US" sz="1800" dirty="0">
                <a:latin typeface="Baskerville Old Face" panose="02020602080505020303" pitchFamily="18" charset="0"/>
              </a:rPr>
              <a:t/>
            </a:r>
            <a:br>
              <a:rPr lang="en-US" sz="1800" dirty="0">
                <a:latin typeface="Baskerville Old Face" panose="02020602080505020303" pitchFamily="18" charset="0"/>
              </a:rPr>
            </a:br>
            <a:endParaRPr lang="en-US" sz="1800" dirty="0">
              <a:latin typeface="Baskerville Old Face" panose="02020602080505020303" pitchFamily="18" charset="0"/>
            </a:endParaRPr>
          </a:p>
        </p:txBody>
      </p:sp>
      <p:pic>
        <p:nvPicPr>
          <p:cNvPr id="8" name="Picture 7"/>
          <p:cNvPicPr>
            <a:picLocks noChangeAspect="1"/>
          </p:cNvPicPr>
          <p:nvPr/>
        </p:nvPicPr>
        <p:blipFill rotWithShape="1">
          <a:blip r:embed="rId2"/>
          <a:srcRect l="18800" t="39299" r="17630" b="37406"/>
          <a:stretch/>
        </p:blipFill>
        <p:spPr>
          <a:xfrm>
            <a:off x="768927" y="3754581"/>
            <a:ext cx="8271163" cy="1704109"/>
          </a:xfrm>
          <a:prstGeom prst="rect">
            <a:avLst/>
          </a:prstGeom>
        </p:spPr>
      </p:pic>
      <p:sp>
        <p:nvSpPr>
          <p:cNvPr id="11" name="Rectangle 10"/>
          <p:cNvSpPr/>
          <p:nvPr/>
        </p:nvSpPr>
        <p:spPr>
          <a:xfrm>
            <a:off x="6629399" y="5074228"/>
            <a:ext cx="2355273" cy="96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892146" y="4842164"/>
            <a:ext cx="1614054" cy="142701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Isosceles Triangle 12"/>
          <p:cNvSpPr/>
          <p:nvPr/>
        </p:nvSpPr>
        <p:spPr>
          <a:xfrm>
            <a:off x="4197927" y="4738255"/>
            <a:ext cx="2050473" cy="1634836"/>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srcRect l="25935" t="36079" r="54366" b="55398"/>
          <a:stretch/>
        </p:blipFill>
        <p:spPr>
          <a:xfrm>
            <a:off x="6476999" y="4149435"/>
            <a:ext cx="2563091" cy="623455"/>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45</a:t>
            </a:fld>
            <a:endParaRPr lang="en-US"/>
          </a:p>
        </p:txBody>
      </p:sp>
    </p:spTree>
    <p:extLst>
      <p:ext uri="{BB962C8B-B14F-4D97-AF65-F5344CB8AC3E}">
        <p14:creationId xmlns:p14="http://schemas.microsoft.com/office/powerpoint/2010/main" val="5550363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552143"/>
          </a:xfrm>
          <a:gradFill flip="none" rotWithShape="1">
            <a:gsLst>
              <a:gs pos="0">
                <a:srgbClr val="C00000"/>
              </a:gs>
              <a:gs pos="48000">
                <a:srgbClr val="FF0000"/>
              </a:gs>
              <a:gs pos="100000">
                <a:srgbClr val="FC7878"/>
              </a:gs>
            </a:gsLst>
            <a:lin ang="8100000" scaled="1"/>
            <a:tileRect/>
          </a:gradFill>
        </p:spPr>
        <p:txBody>
          <a:bodyPr>
            <a:noAutofit/>
          </a:bodyPr>
          <a:lstStyle/>
          <a:p>
            <a:r>
              <a:rPr lang="en-US" sz="2000" dirty="0" smtClean="0">
                <a:solidFill>
                  <a:schemeClr val="bg1"/>
                </a:solidFill>
                <a:latin typeface="Baskerville Old Face" panose="02020602080505020303" pitchFamily="18" charset="0"/>
              </a:rPr>
              <a:t/>
            </a:r>
            <a:br>
              <a:rPr lang="en-US" sz="2000" dirty="0" smtClean="0">
                <a:solidFill>
                  <a:schemeClr val="bg1"/>
                </a:solidFill>
                <a:latin typeface="Baskerville Old Face" panose="02020602080505020303" pitchFamily="18" charset="0"/>
              </a:rPr>
            </a:br>
            <a:r>
              <a:rPr lang="en-US" sz="2000" dirty="0" smtClean="0">
                <a:solidFill>
                  <a:schemeClr val="bg1"/>
                </a:solidFill>
                <a:latin typeface="Baskerville Old Face" panose="02020602080505020303" pitchFamily="18" charset="0"/>
              </a:rPr>
              <a:t>A </a:t>
            </a:r>
            <a:r>
              <a:rPr lang="en-US" sz="2000" dirty="0">
                <a:solidFill>
                  <a:schemeClr val="bg1"/>
                </a:solidFill>
                <a:latin typeface="Baskerville Old Face" panose="02020602080505020303" pitchFamily="18" charset="0"/>
              </a:rPr>
              <a:t>gradient is a smooth transition from one color to another. In addition, several color transitions can be applied to the same element.</a:t>
            </a:r>
            <a:br>
              <a:rPr lang="en-US" sz="2000" dirty="0">
                <a:solidFill>
                  <a:schemeClr val="bg1"/>
                </a:solidFill>
                <a:latin typeface="Baskerville Old Face" panose="02020602080505020303" pitchFamily="18" charset="0"/>
              </a:rPr>
            </a:br>
            <a:r>
              <a:rPr lang="en-US" sz="2000" dirty="0">
                <a:solidFill>
                  <a:schemeClr val="bg1"/>
                </a:solidFill>
                <a:latin typeface="Baskerville Old Face" panose="02020602080505020303" pitchFamily="18" charset="0"/>
              </a:rPr>
              <a:t>There are two main types of gradients </a:t>
            </a:r>
            <a:r>
              <a:rPr lang="en-US" sz="2000" dirty="0" smtClean="0">
                <a:solidFill>
                  <a:schemeClr val="bg1"/>
                </a:solidFill>
                <a:latin typeface="Baskerville Old Face" panose="02020602080505020303" pitchFamily="18" charset="0"/>
              </a:rPr>
              <a:t>:</a:t>
            </a:r>
            <a:r>
              <a:rPr lang="en-US" sz="2000" dirty="0">
                <a:solidFill>
                  <a:schemeClr val="bg1"/>
                </a:solidFill>
                <a:latin typeface="Baskerville Old Face" panose="02020602080505020303" pitchFamily="18" charset="0"/>
              </a:rPr>
              <a:t/>
            </a:r>
            <a:br>
              <a:rPr lang="en-US" sz="2000" dirty="0">
                <a:solidFill>
                  <a:schemeClr val="bg1"/>
                </a:solidFill>
                <a:latin typeface="Baskerville Old Face" panose="02020602080505020303" pitchFamily="18" charset="0"/>
              </a:rPr>
            </a:br>
            <a:r>
              <a:rPr lang="en-US" sz="2000" dirty="0">
                <a:solidFill>
                  <a:schemeClr val="bg1"/>
                </a:solidFill>
                <a:latin typeface="Baskerville Old Face" panose="02020602080505020303" pitchFamily="18" charset="0"/>
              </a:rPr>
              <a:t>Linear</a:t>
            </a:r>
            <a:br>
              <a:rPr lang="en-US" sz="2000" dirty="0">
                <a:solidFill>
                  <a:schemeClr val="bg1"/>
                </a:solidFill>
                <a:latin typeface="Baskerville Old Face" panose="02020602080505020303" pitchFamily="18" charset="0"/>
              </a:rPr>
            </a:br>
            <a:r>
              <a:rPr lang="en-US" sz="2000" dirty="0">
                <a:solidFill>
                  <a:schemeClr val="bg1"/>
                </a:solidFill>
                <a:latin typeface="Baskerville Old Face" panose="02020602080505020303" pitchFamily="18" charset="0"/>
              </a:rPr>
              <a:t>Radial</a:t>
            </a:r>
            <a:br>
              <a:rPr lang="en-US" sz="2000" dirty="0">
                <a:solidFill>
                  <a:schemeClr val="bg1"/>
                </a:solidFill>
                <a:latin typeface="Baskerville Old Face" panose="02020602080505020303" pitchFamily="18" charset="0"/>
              </a:rPr>
            </a:br>
            <a:endParaRPr lang="en-US" sz="2000" dirty="0">
              <a:solidFill>
                <a:schemeClr val="bg1"/>
              </a:solidFill>
              <a:latin typeface="Baskerville Old Face" panose="02020602080505020303" pitchFamily="18" charset="0"/>
            </a:endParaRPr>
          </a:p>
        </p:txBody>
      </p:sp>
      <p:sp>
        <p:nvSpPr>
          <p:cNvPr id="3" name="Content Placeholder 2"/>
          <p:cNvSpPr>
            <a:spLocks noGrp="1"/>
          </p:cNvSpPr>
          <p:nvPr>
            <p:ph idx="1"/>
          </p:nvPr>
        </p:nvSpPr>
        <p:spPr>
          <a:xfrm>
            <a:off x="739608" y="4099426"/>
            <a:ext cx="8525458" cy="1191491"/>
          </a:xfrm>
        </p:spPr>
        <p:txBody>
          <a:bodyPr>
            <a:normAutofit/>
          </a:bodyPr>
          <a:lstStyle/>
          <a:p>
            <a:pPr marL="0" indent="0">
              <a:buNone/>
            </a:pPr>
            <a:r>
              <a:rPr lang="en-US" sz="2000" dirty="0" smtClean="0">
                <a:latin typeface="Baskerville Old Face" panose="02020602080505020303" pitchFamily="18" charset="0"/>
              </a:rPr>
              <a:t>Start by creating from where to where you want to have the gradient linear color </a:t>
            </a:r>
            <a:r>
              <a:rPr lang="en-US" sz="2000" baseline="30000" dirty="0" smtClean="0">
                <a:latin typeface="Baskerville Old Face" panose="02020602080505020303" pitchFamily="18" charset="0"/>
              </a:rPr>
              <a:t>[1]</a:t>
            </a:r>
            <a:r>
              <a:rPr lang="en-US" sz="2000" dirty="0" smtClean="0">
                <a:latin typeface="Baskerville Old Face" panose="02020602080505020303" pitchFamily="18" charset="0"/>
              </a:rPr>
              <a:t>.</a:t>
            </a:r>
          </a:p>
          <a:p>
            <a:pPr marL="0" indent="0">
              <a:buNone/>
            </a:pPr>
            <a:r>
              <a:rPr lang="en-US" sz="2000" dirty="0" smtClean="0">
                <a:latin typeface="Baskerville Old Face" panose="02020602080505020303" pitchFamily="18" charset="0"/>
              </a:rPr>
              <a:t>You can specify different colors to your shape by using the addColorStop() method(</a:t>
            </a:r>
            <a:r>
              <a:rPr lang="en-US" sz="2000" dirty="0">
                <a:latin typeface="Baskerville Old Face" panose="02020602080505020303" pitchFamily="18" charset="0"/>
              </a:rPr>
              <a:t>Create a “color change” point </a:t>
            </a:r>
            <a:r>
              <a:rPr lang="en-US" sz="2000" dirty="0" smtClean="0">
                <a:latin typeface="Baskerville Old Face" panose="02020602080505020303" pitchFamily="18" charset="0"/>
              </a:rPr>
              <a:t>) </a:t>
            </a:r>
            <a:r>
              <a:rPr lang="en-US" sz="2000" baseline="30000" dirty="0" smtClean="0">
                <a:latin typeface="Baskerville Old Face" panose="02020602080505020303" pitchFamily="18" charset="0"/>
              </a:rPr>
              <a:t>[2]</a:t>
            </a:r>
            <a:r>
              <a:rPr lang="en-US" sz="2000" dirty="0" smtClean="0">
                <a:latin typeface="Baskerville Old Face" panose="02020602080505020303" pitchFamily="18" charset="0"/>
              </a:rPr>
              <a:t>.</a:t>
            </a:r>
            <a:endParaRPr lang="en-US" sz="2000" dirty="0">
              <a:latin typeface="Baskerville Old Face" panose="02020602080505020303" pitchFamily="18" charset="0"/>
            </a:endParaRPr>
          </a:p>
        </p:txBody>
      </p:sp>
      <p:pic>
        <p:nvPicPr>
          <p:cNvPr id="4" name="Picture 3"/>
          <p:cNvPicPr>
            <a:picLocks noChangeAspect="1"/>
          </p:cNvPicPr>
          <p:nvPr/>
        </p:nvPicPr>
        <p:blipFill rotWithShape="1">
          <a:blip r:embed="rId2"/>
          <a:srcRect l="26681" t="45574" r="41913" b="52173"/>
          <a:stretch/>
        </p:blipFill>
        <p:spPr>
          <a:xfrm>
            <a:off x="838200" y="2022764"/>
            <a:ext cx="7211291" cy="290945"/>
          </a:xfrm>
          <a:prstGeom prst="rect">
            <a:avLst/>
          </a:prstGeom>
        </p:spPr>
      </p:pic>
      <p:pic>
        <p:nvPicPr>
          <p:cNvPr id="5" name="Picture 4"/>
          <p:cNvPicPr>
            <a:picLocks noChangeAspect="1"/>
          </p:cNvPicPr>
          <p:nvPr/>
        </p:nvPicPr>
        <p:blipFill rotWithShape="1">
          <a:blip r:embed="rId2"/>
          <a:srcRect l="25934" t="80587" r="40205" b="7860"/>
          <a:stretch/>
        </p:blipFill>
        <p:spPr>
          <a:xfrm>
            <a:off x="838200" y="2440536"/>
            <a:ext cx="7285881" cy="1397607"/>
          </a:xfrm>
          <a:prstGeom prst="rect">
            <a:avLst/>
          </a:prstGeom>
        </p:spPr>
      </p:pic>
      <p:sp>
        <p:nvSpPr>
          <p:cNvPr id="7" name="Rectangle 6"/>
          <p:cNvSpPr/>
          <p:nvPr/>
        </p:nvSpPr>
        <p:spPr>
          <a:xfrm>
            <a:off x="8124081" y="2055430"/>
            <a:ext cx="372058" cy="369332"/>
          </a:xfrm>
          <a:prstGeom prst="rect">
            <a:avLst/>
          </a:prstGeom>
        </p:spPr>
        <p:txBody>
          <a:bodyPr wrap="square">
            <a:spAutoFit/>
          </a:bodyPr>
          <a:lstStyle/>
          <a:p>
            <a:r>
              <a:rPr lang="en-US" baseline="30000" dirty="0" smtClean="0"/>
              <a:t>[1]</a:t>
            </a:r>
            <a:endParaRPr lang="en-US" dirty="0"/>
          </a:p>
        </p:txBody>
      </p:sp>
      <p:sp>
        <p:nvSpPr>
          <p:cNvPr id="8" name="Rectangle 7"/>
          <p:cNvSpPr/>
          <p:nvPr/>
        </p:nvSpPr>
        <p:spPr>
          <a:xfrm>
            <a:off x="8124081" y="2954673"/>
            <a:ext cx="384302" cy="369332"/>
          </a:xfrm>
          <a:prstGeom prst="rect">
            <a:avLst/>
          </a:prstGeom>
        </p:spPr>
        <p:txBody>
          <a:bodyPr wrap="square">
            <a:spAutoFit/>
          </a:bodyPr>
          <a:lstStyle/>
          <a:p>
            <a:r>
              <a:rPr lang="en-US" baseline="30000" dirty="0" smtClean="0"/>
              <a:t>[2]</a:t>
            </a:r>
            <a:endParaRPr lang="en-US" dirty="0"/>
          </a:p>
        </p:txBody>
      </p:sp>
      <p:pic>
        <p:nvPicPr>
          <p:cNvPr id="9" name="Picture 8"/>
          <p:cNvPicPr>
            <a:picLocks noChangeAspect="1"/>
          </p:cNvPicPr>
          <p:nvPr/>
        </p:nvPicPr>
        <p:blipFill rotWithShape="1">
          <a:blip r:embed="rId3"/>
          <a:srcRect l="26787" t="30777" r="46177" b="66914"/>
          <a:stretch/>
        </p:blipFill>
        <p:spPr>
          <a:xfrm>
            <a:off x="4780241" y="5926010"/>
            <a:ext cx="5263882" cy="252710"/>
          </a:xfrm>
          <a:prstGeom prst="rect">
            <a:avLst/>
          </a:prstGeom>
        </p:spPr>
      </p:pic>
      <p:pic>
        <p:nvPicPr>
          <p:cNvPr id="10" name="Picture 9"/>
          <p:cNvPicPr>
            <a:picLocks noChangeAspect="1"/>
          </p:cNvPicPr>
          <p:nvPr/>
        </p:nvPicPr>
        <p:blipFill rotWithShape="1">
          <a:blip r:embed="rId3"/>
          <a:srcRect l="26148" t="43655" r="57773" b="53429"/>
          <a:stretch/>
        </p:blipFill>
        <p:spPr>
          <a:xfrm>
            <a:off x="4779818" y="6265494"/>
            <a:ext cx="2632364" cy="268357"/>
          </a:xfrm>
          <a:prstGeom prst="rect">
            <a:avLst/>
          </a:prstGeom>
        </p:spPr>
      </p:pic>
      <p:sp>
        <p:nvSpPr>
          <p:cNvPr id="11" name="Content Placeholder 2"/>
          <p:cNvSpPr txBox="1">
            <a:spLocks/>
          </p:cNvSpPr>
          <p:nvPr/>
        </p:nvSpPr>
        <p:spPr>
          <a:xfrm>
            <a:off x="739608" y="5361709"/>
            <a:ext cx="6991228" cy="2686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latin typeface="Baskerville Old Face" panose="02020602080505020303" pitchFamily="18" charset="0"/>
              </a:rPr>
              <a:t>Fill of canvas shape can also be a specific image pattern as desired.</a:t>
            </a:r>
            <a:endParaRPr lang="en-US" sz="2000" dirty="0">
              <a:latin typeface="Baskerville Old Face" panose="02020602080505020303" pitchFamily="18" charset="0"/>
            </a:endParaRPr>
          </a:p>
        </p:txBody>
      </p:sp>
      <p:pic>
        <p:nvPicPr>
          <p:cNvPr id="12" name="Picture 11"/>
          <p:cNvPicPr>
            <a:picLocks noChangeAspect="1"/>
          </p:cNvPicPr>
          <p:nvPr/>
        </p:nvPicPr>
        <p:blipFill rotWithShape="1">
          <a:blip r:embed="rId4"/>
          <a:srcRect l="37967" t="40625" r="53088" b="42329"/>
          <a:stretch/>
        </p:blipFill>
        <p:spPr>
          <a:xfrm>
            <a:off x="3106881" y="5630401"/>
            <a:ext cx="1336964" cy="1128156"/>
          </a:xfrm>
          <a:prstGeom prst="rect">
            <a:avLst/>
          </a:prstGeom>
        </p:spPr>
      </p:pic>
      <p:sp>
        <p:nvSpPr>
          <p:cNvPr id="6" name="Slide Number Placeholder 5"/>
          <p:cNvSpPr>
            <a:spLocks noGrp="1"/>
          </p:cNvSpPr>
          <p:nvPr>
            <p:ph type="sldNum" sz="quarter" idx="12"/>
          </p:nvPr>
        </p:nvSpPr>
        <p:spPr/>
        <p:txBody>
          <a:bodyPr/>
          <a:lstStyle/>
          <a:p>
            <a:fld id="{B8E1E209-9253-4EE7-BC03-6E2DA4EB7248}" type="slidenum">
              <a:rPr lang="en-US" smtClean="0"/>
              <a:t>46</a:t>
            </a:fld>
            <a:endParaRPr lang="en-US"/>
          </a:p>
        </p:txBody>
      </p:sp>
    </p:spTree>
    <p:extLst>
      <p:ext uri="{BB962C8B-B14F-4D97-AF65-F5344CB8AC3E}">
        <p14:creationId xmlns:p14="http://schemas.microsoft.com/office/powerpoint/2010/main" val="14215898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Baskerville Old Face" panose="02020602080505020303" pitchFamily="18" charset="0"/>
              </a:rPr>
              <a:t>Animation in canvas can be done using the method setInterval(fct, interval) that repeats the fct several time passed as interval parameter.</a:t>
            </a:r>
            <a:endParaRPr lang="en-US" sz="2400" dirty="0">
              <a:latin typeface="Baskerville Old Face" panose="02020602080505020303"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smtClean="0">
                <a:latin typeface="Baskerville Old Face" panose="02020602080505020303" pitchFamily="18" charset="0"/>
              </a:rPr>
              <a:t>Moreover, it can be done by an illusion of animating objects by calling several functions that draws objects and change there positions.</a:t>
            </a:r>
          </a:p>
          <a:p>
            <a:pPr marL="457200" indent="-457200">
              <a:buFont typeface="+mj-lt"/>
              <a:buAutoNum type="arabicPeriod"/>
            </a:pPr>
            <a:r>
              <a:rPr lang="en-US" sz="2400" dirty="0" smtClean="0">
                <a:latin typeface="Baskerville Old Face" panose="02020602080505020303" pitchFamily="18" charset="0"/>
              </a:rPr>
              <a:t>This particles system is created using setInterval passing to it several fcts that generates   the circle objects (particles) by creating specifying the position, width, height, color… of each particle. </a:t>
            </a:r>
          </a:p>
          <a:p>
            <a:pPr marL="457200" indent="-457200">
              <a:buFont typeface="+mj-lt"/>
              <a:buAutoNum type="arabicPeriod"/>
            </a:pPr>
            <a:r>
              <a:rPr lang="en-US" sz="2400" dirty="0" smtClean="0">
                <a:latin typeface="Baskerville Old Face" panose="02020602080505020303" pitchFamily="18" charset="0"/>
              </a:rPr>
              <a:t>Then calling the fct “draw” that will draw the stored particles</a:t>
            </a:r>
          </a:p>
          <a:p>
            <a:pPr marL="0" indent="0">
              <a:buNone/>
            </a:pPr>
            <a:r>
              <a:rPr lang="en-US" sz="2400" dirty="0" smtClean="0">
                <a:latin typeface="Baskerville Old Face" panose="02020602080505020303" pitchFamily="18" charset="0"/>
              </a:rPr>
              <a:t> using canvas.arc() method.</a:t>
            </a:r>
          </a:p>
          <a:p>
            <a:pPr marL="0" indent="0">
              <a:buNone/>
            </a:pPr>
            <a:r>
              <a:rPr lang="en-US" sz="2400" dirty="0" smtClean="0">
                <a:latin typeface="Baskerville Old Face" panose="02020602080505020303" pitchFamily="18" charset="0"/>
              </a:rPr>
              <a:t>3.    Finally, the updatePosition() will modify the</a:t>
            </a:r>
          </a:p>
          <a:p>
            <a:pPr marL="0" indent="0">
              <a:buNone/>
            </a:pPr>
            <a:r>
              <a:rPr lang="en-US" sz="2400" dirty="0" smtClean="0">
                <a:latin typeface="Baskerville Old Face" panose="02020602080505020303" pitchFamily="18" charset="0"/>
              </a:rPr>
              <a:t>Position of each particle slightly to create the illusion </a:t>
            </a:r>
          </a:p>
          <a:p>
            <a:pPr marL="0" indent="0">
              <a:buNone/>
            </a:pPr>
            <a:r>
              <a:rPr lang="en-US" sz="2400" dirty="0" smtClean="0">
                <a:latin typeface="Baskerville Old Face" panose="02020602080505020303" pitchFamily="18" charset="0"/>
              </a:rPr>
              <a:t>Of animating.</a:t>
            </a:r>
          </a:p>
        </p:txBody>
      </p:sp>
      <p:pic>
        <p:nvPicPr>
          <p:cNvPr id="4" name="Picture 3"/>
          <p:cNvPicPr>
            <a:picLocks noChangeAspect="1"/>
          </p:cNvPicPr>
          <p:nvPr/>
        </p:nvPicPr>
        <p:blipFill rotWithShape="1">
          <a:blip r:embed="rId2"/>
          <a:srcRect l="31578" t="34943" r="46380" b="25852"/>
          <a:stretch/>
        </p:blipFill>
        <p:spPr>
          <a:xfrm>
            <a:off x="8714509" y="3363985"/>
            <a:ext cx="3352800" cy="3397033"/>
          </a:xfrm>
          <a:prstGeom prst="rect">
            <a:avLst/>
          </a:prstGeom>
        </p:spPr>
      </p:pic>
      <p:sp>
        <p:nvSpPr>
          <p:cNvPr id="5" name="Slide Number Placeholder 4"/>
          <p:cNvSpPr>
            <a:spLocks noGrp="1"/>
          </p:cNvSpPr>
          <p:nvPr>
            <p:ph type="sldNum" sz="quarter" idx="12"/>
          </p:nvPr>
        </p:nvSpPr>
        <p:spPr/>
        <p:txBody>
          <a:bodyPr/>
          <a:lstStyle/>
          <a:p>
            <a:fld id="{B8E1E209-9253-4EE7-BC03-6E2DA4EB7248}" type="slidenum">
              <a:rPr lang="en-US" smtClean="0"/>
              <a:t>47</a:t>
            </a:fld>
            <a:endParaRPr lang="en-US"/>
          </a:p>
        </p:txBody>
      </p:sp>
    </p:spTree>
    <p:extLst>
      <p:ext uri="{BB962C8B-B14F-4D97-AF65-F5344CB8AC3E}">
        <p14:creationId xmlns:p14="http://schemas.microsoft.com/office/powerpoint/2010/main" val="13093926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44" y="540327"/>
            <a:ext cx="11651673" cy="5735782"/>
          </a:xfrm>
        </p:spPr>
      </p:pic>
      <p:sp>
        <p:nvSpPr>
          <p:cNvPr id="2" name="Slide Number Placeholder 1"/>
          <p:cNvSpPr>
            <a:spLocks noGrp="1"/>
          </p:cNvSpPr>
          <p:nvPr>
            <p:ph type="sldNum" sz="quarter" idx="12"/>
          </p:nvPr>
        </p:nvSpPr>
        <p:spPr/>
        <p:txBody>
          <a:bodyPr/>
          <a:lstStyle/>
          <a:p>
            <a:fld id="{B8E1E209-9253-4EE7-BC03-6E2DA4EB7248}" type="slidenum">
              <a:rPr lang="en-US" smtClean="0"/>
              <a:t>48</a:t>
            </a:fld>
            <a:endParaRPr lang="en-US"/>
          </a:p>
        </p:txBody>
      </p:sp>
    </p:spTree>
    <p:extLst>
      <p:ext uri="{BB962C8B-B14F-4D97-AF65-F5344CB8AC3E}">
        <p14:creationId xmlns:p14="http://schemas.microsoft.com/office/powerpoint/2010/main" val="26207950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236" y="290945"/>
            <a:ext cx="3671455" cy="748146"/>
          </a:xfrm>
        </p:spPr>
        <p:txBody>
          <a:bodyPr/>
          <a:lstStyle/>
          <a:p>
            <a:r>
              <a:rPr lang="en-US" dirty="0" smtClean="0">
                <a:solidFill>
                  <a:srgbClr val="002060"/>
                </a:solidFill>
                <a:latin typeface="Baskerville Old Face" panose="02020602080505020303" pitchFamily="18" charset="0"/>
              </a:rPr>
              <a:t>Local Storage</a:t>
            </a:r>
            <a:endParaRPr lang="en-US"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374073" y="1828801"/>
            <a:ext cx="5084617" cy="4667178"/>
          </a:xfrm>
        </p:spPr>
        <p:txBody>
          <a:bodyPr>
            <a:normAutofit/>
          </a:bodyPr>
          <a:lstStyle/>
          <a:p>
            <a:r>
              <a:rPr lang="en-US" sz="2000" dirty="0">
                <a:latin typeface="Baskerville Old Face" panose="02020602080505020303" pitchFamily="18" charset="0"/>
              </a:rPr>
              <a:t>With web storage, web applications can store data locally within the user's browser.</a:t>
            </a:r>
          </a:p>
          <a:p>
            <a:r>
              <a:rPr lang="en-US" sz="2000" dirty="0">
                <a:latin typeface="Baskerville Old Face" panose="02020602080505020303" pitchFamily="18" charset="0"/>
              </a:rPr>
              <a:t>Before HTML5, application data had to be stored in cookies, included in every server request. Web storage is more secure, and large amounts of data can be stored locally, without affecting website performance.</a:t>
            </a:r>
          </a:p>
          <a:p>
            <a:r>
              <a:rPr lang="en-US" sz="2000" dirty="0">
                <a:latin typeface="Baskerville Old Face" panose="02020602080505020303" pitchFamily="18" charset="0"/>
              </a:rPr>
              <a:t>Unlike cookies, the storage limit is far larger (at least 5MB) and information is never transferred to the server</a:t>
            </a:r>
            <a:r>
              <a:rPr lang="en-US" sz="2000" dirty="0" smtClean="0">
                <a:latin typeface="Baskerville Old Face" panose="02020602080505020303" pitchFamily="18" charset="0"/>
              </a:rPr>
              <a:t>.</a:t>
            </a:r>
          </a:p>
          <a:p>
            <a:r>
              <a:rPr lang="en-US" sz="2000" dirty="0" smtClean="0">
                <a:latin typeface="Baskerville Old Face" panose="02020602080505020303" pitchFamily="18" charset="0"/>
              </a:rPr>
              <a:t>It stores data as key/value pairs</a:t>
            </a:r>
          </a:p>
          <a:p>
            <a:r>
              <a:rPr lang="en-US" sz="2000" dirty="0" smtClean="0">
                <a:latin typeface="Baskerville Old Face" panose="02020602080505020303" pitchFamily="18" charset="0"/>
              </a:rPr>
              <a:t>Even objects can be stored in localStorage</a:t>
            </a:r>
            <a:r>
              <a:rPr lang="en-US" sz="2000" dirty="0">
                <a:latin typeface="Baskerville Old Face" panose="02020602080505020303" pitchFamily="18" charset="0"/>
              </a:rPr>
              <a:t> </a:t>
            </a:r>
            <a:r>
              <a:rPr lang="en-US" sz="2000" dirty="0" smtClean="0">
                <a:latin typeface="Baskerville Old Face" panose="02020602080505020303" pitchFamily="18" charset="0"/>
              </a:rPr>
              <a:t>by the help of JSON .stringify() to store objects as string and .parse() to get it back as object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783" y="0"/>
            <a:ext cx="6137562" cy="30003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10" y="162662"/>
            <a:ext cx="1226126" cy="1226126"/>
          </a:xfrm>
          <a:prstGeom prst="rect">
            <a:avLst/>
          </a:prstGeom>
        </p:spPr>
      </p:pic>
      <p:pic>
        <p:nvPicPr>
          <p:cNvPr id="7" name="Picture 6"/>
          <p:cNvPicPr>
            <a:picLocks noChangeAspect="1"/>
          </p:cNvPicPr>
          <p:nvPr/>
        </p:nvPicPr>
        <p:blipFill rotWithShape="1">
          <a:blip r:embed="rId4"/>
          <a:srcRect l="25616" t="32671" r="40310" b="25095"/>
          <a:stretch/>
        </p:blipFill>
        <p:spPr>
          <a:xfrm>
            <a:off x="5735782" y="2926688"/>
            <a:ext cx="6137563" cy="3737348"/>
          </a:xfrm>
          <a:prstGeom prst="rect">
            <a:avLst/>
          </a:prstGeom>
        </p:spPr>
      </p:pic>
      <p:sp>
        <p:nvSpPr>
          <p:cNvPr id="6" name="Slide Number Placeholder 5"/>
          <p:cNvSpPr>
            <a:spLocks noGrp="1"/>
          </p:cNvSpPr>
          <p:nvPr>
            <p:ph type="sldNum" sz="quarter" idx="12"/>
          </p:nvPr>
        </p:nvSpPr>
        <p:spPr/>
        <p:txBody>
          <a:bodyPr/>
          <a:lstStyle/>
          <a:p>
            <a:fld id="{B8E1E209-9253-4EE7-BC03-6E2DA4EB7248}" type="slidenum">
              <a:rPr lang="en-US" smtClean="0"/>
              <a:t>49</a:t>
            </a:fld>
            <a:endParaRPr lang="en-US"/>
          </a:p>
        </p:txBody>
      </p:sp>
    </p:spTree>
    <p:extLst>
      <p:ext uri="{BB962C8B-B14F-4D97-AF65-F5344CB8AC3E}">
        <p14:creationId xmlns:p14="http://schemas.microsoft.com/office/powerpoint/2010/main" val="18281504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3309" y="484909"/>
            <a:ext cx="4921827" cy="5888182"/>
          </a:xfrm>
        </p:spPr>
        <p:txBody>
          <a:bodyPr>
            <a:normAutofit fontScale="85000" lnSpcReduction="20000"/>
          </a:bodyPr>
          <a:lstStyle/>
          <a:p>
            <a:pPr marL="0" indent="0">
              <a:lnSpc>
                <a:spcPct val="150000"/>
              </a:lnSpc>
              <a:buNone/>
            </a:pPr>
            <a:r>
              <a:rPr lang="en-US" sz="2000" b="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What’s the Difference Between the W3C, WHATWG, and HTMLWG? </a:t>
            </a:r>
            <a:endParaRPr lang="en-US" sz="2000"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nSpc>
                <a:spcPct val="150000"/>
              </a:lnSpc>
              <a:buNone/>
            </a:pP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W3C – </a:t>
            </a: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 community with the sole purpose of working to develop web standards. </a:t>
            </a:r>
          </a:p>
          <a:p>
            <a:pPr marL="0" indent="0">
              <a:lnSpc>
                <a:spcPct val="150000"/>
              </a:lnSpc>
              <a:buNone/>
            </a:pP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WHATWG – </a:t>
            </a: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Formed after various members of the W3C became agitated by the direction being taken with XHTML 2.0. They preferred a different, less drastic, approach, where the existing HTML was extended. </a:t>
            </a:r>
          </a:p>
          <a:p>
            <a:pPr marL="0" indent="0">
              <a:lnSpc>
                <a:spcPct val="150000"/>
              </a:lnSpc>
              <a:buNone/>
            </a:pP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HTMLWG – </a:t>
            </a:r>
            <a:r>
              <a:rPr lang="en-US" sz="20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Once the W3C finally recognized that XHTML 2.0 was not the future, they indicated that they wished to work with the WHATWG on development of what would eventually become HTML5. They chartered the HTMLWG for this purpose.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55673" cy="6858000"/>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5</a:t>
            </a:fld>
            <a:endParaRPr lang="en-US"/>
          </a:p>
        </p:txBody>
      </p:sp>
    </p:spTree>
    <p:extLst>
      <p:ext uri="{BB962C8B-B14F-4D97-AF65-F5344CB8AC3E}">
        <p14:creationId xmlns:p14="http://schemas.microsoft.com/office/powerpoint/2010/main" val="3575910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316" y="748145"/>
            <a:ext cx="10827423" cy="5167746"/>
          </a:xfrm>
        </p:spPr>
      </p:pic>
      <p:sp>
        <p:nvSpPr>
          <p:cNvPr id="2" name="Slide Number Placeholder 1"/>
          <p:cNvSpPr>
            <a:spLocks noGrp="1"/>
          </p:cNvSpPr>
          <p:nvPr>
            <p:ph type="sldNum" sz="quarter" idx="12"/>
          </p:nvPr>
        </p:nvSpPr>
        <p:spPr/>
        <p:txBody>
          <a:bodyPr/>
          <a:lstStyle/>
          <a:p>
            <a:fld id="{B8E1E209-9253-4EE7-BC03-6E2DA4EB7248}" type="slidenum">
              <a:rPr lang="en-US" smtClean="0"/>
              <a:t>50</a:t>
            </a:fld>
            <a:endParaRPr lang="en-US"/>
          </a:p>
        </p:txBody>
      </p:sp>
    </p:spTree>
    <p:extLst>
      <p:ext uri="{BB962C8B-B14F-4D97-AF65-F5344CB8AC3E}">
        <p14:creationId xmlns:p14="http://schemas.microsoft.com/office/powerpoint/2010/main" val="14327845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Baskerville Old Face" panose="02020602080505020303" pitchFamily="18" charset="0"/>
              </a:rPr>
              <a:t>The Web History API provides easy methods to access the windows.history object.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9594" y="1690688"/>
            <a:ext cx="386509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2976995" cy="4351338"/>
          </a:xfrm>
          <a:prstGeom prst="rect">
            <a:avLst/>
          </a:prstGeom>
        </p:spPr>
      </p:pic>
      <p:sp>
        <p:nvSpPr>
          <p:cNvPr id="6" name="Title 1"/>
          <p:cNvSpPr txBox="1">
            <a:spLocks/>
          </p:cNvSpPr>
          <p:nvPr/>
        </p:nvSpPr>
        <p:spPr>
          <a:xfrm>
            <a:off x="8063345" y="1690688"/>
            <a:ext cx="2971801" cy="43426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latin typeface="Baskerville Old Face" panose="02020602080505020303" pitchFamily="18" charset="0"/>
              </a:rPr>
              <a:t>With its methods it allow saving the state of a page when navigating to another one and returning back.</a:t>
            </a:r>
          </a:p>
          <a:p>
            <a:endParaRPr lang="en-US" sz="2400" dirty="0" smtClean="0">
              <a:latin typeface="Baskerville Old Face" panose="02020602080505020303" pitchFamily="18" charset="0"/>
            </a:endParaRPr>
          </a:p>
          <a:p>
            <a:r>
              <a:rPr lang="en-US" sz="2400" dirty="0">
                <a:latin typeface="Baskerville Old Face" panose="02020602080505020303" pitchFamily="18" charset="0"/>
              </a:rPr>
              <a:t>• go() </a:t>
            </a:r>
          </a:p>
          <a:p>
            <a:r>
              <a:rPr lang="en-US" sz="2400" dirty="0">
                <a:latin typeface="Baskerville Old Face" panose="02020602080505020303" pitchFamily="18" charset="0"/>
              </a:rPr>
              <a:t>• back() </a:t>
            </a:r>
          </a:p>
          <a:p>
            <a:r>
              <a:rPr lang="en-US" sz="2400" dirty="0">
                <a:latin typeface="Baskerville Old Face" panose="02020602080505020303" pitchFamily="18" charset="0"/>
              </a:rPr>
              <a:t>• forward() </a:t>
            </a:r>
          </a:p>
          <a:p>
            <a:r>
              <a:rPr lang="en-US" sz="2400" dirty="0">
                <a:latin typeface="Baskerville Old Face" panose="02020602080505020303" pitchFamily="18" charset="0"/>
              </a:rPr>
              <a:t>• pushState() </a:t>
            </a:r>
          </a:p>
          <a:p>
            <a:r>
              <a:rPr lang="en-US" sz="2400" dirty="0">
                <a:latin typeface="Baskerville Old Face" panose="02020602080505020303" pitchFamily="18" charset="0"/>
              </a:rPr>
              <a:t>• replaceState() </a:t>
            </a:r>
          </a:p>
        </p:txBody>
      </p:sp>
      <p:sp>
        <p:nvSpPr>
          <p:cNvPr id="3" name="Slide Number Placeholder 2"/>
          <p:cNvSpPr>
            <a:spLocks noGrp="1"/>
          </p:cNvSpPr>
          <p:nvPr>
            <p:ph type="sldNum" sz="quarter" idx="12"/>
          </p:nvPr>
        </p:nvSpPr>
        <p:spPr/>
        <p:txBody>
          <a:bodyPr/>
          <a:lstStyle/>
          <a:p>
            <a:fld id="{B8E1E209-9253-4EE7-BC03-6E2DA4EB7248}" type="slidenum">
              <a:rPr lang="en-US" smtClean="0"/>
              <a:t>51</a:t>
            </a:fld>
            <a:endParaRPr lang="en-US"/>
          </a:p>
        </p:txBody>
      </p:sp>
    </p:spTree>
    <p:extLst>
      <p:ext uri="{BB962C8B-B14F-4D97-AF65-F5344CB8AC3E}">
        <p14:creationId xmlns:p14="http://schemas.microsoft.com/office/powerpoint/2010/main" val="3653637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9254" t="-245"/>
          <a:stretch/>
        </p:blipFill>
        <p:spPr>
          <a:xfrm>
            <a:off x="5250872" y="552016"/>
            <a:ext cx="6373092" cy="5915893"/>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909" t="33535" r="63523" b="32930"/>
          <a:stretch/>
        </p:blipFill>
        <p:spPr>
          <a:xfrm>
            <a:off x="623454" y="2258292"/>
            <a:ext cx="2507673" cy="2299854"/>
          </a:xfrm>
          <a:prstGeom prst="rect">
            <a:avLst/>
          </a:prstGeom>
        </p:spPr>
      </p:pic>
      <p:sp>
        <p:nvSpPr>
          <p:cNvPr id="7" name="Title 1"/>
          <p:cNvSpPr>
            <a:spLocks noGrp="1"/>
          </p:cNvSpPr>
          <p:nvPr>
            <p:ph type="title"/>
          </p:nvPr>
        </p:nvSpPr>
        <p:spPr>
          <a:xfrm>
            <a:off x="838200" y="365125"/>
            <a:ext cx="3415145" cy="1449820"/>
          </a:xfrm>
        </p:spPr>
        <p:txBody>
          <a:bodyPr>
            <a:normAutofit/>
          </a:bodyPr>
          <a:lstStyle/>
          <a:p>
            <a:r>
              <a:rPr lang="en-US" sz="4000" dirty="0" smtClean="0">
                <a:solidFill>
                  <a:schemeClr val="accent2">
                    <a:lumMod val="75000"/>
                  </a:schemeClr>
                </a:solidFill>
                <a:latin typeface="Baskerville Old Face" panose="02020602080505020303" pitchFamily="18" charset="0"/>
              </a:rPr>
              <a:t>Drag and Drop</a:t>
            </a:r>
            <a:endParaRPr lang="en-US" sz="4000" dirty="0">
              <a:solidFill>
                <a:schemeClr val="accent2">
                  <a:lumMod val="75000"/>
                </a:schemeClr>
              </a:solidFill>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B8E1E209-9253-4EE7-BC03-6E2DA4EB7248}" type="slidenum">
              <a:rPr lang="en-US" smtClean="0"/>
              <a:t>52</a:t>
            </a:fld>
            <a:endParaRPr lang="en-US"/>
          </a:p>
        </p:txBody>
      </p:sp>
    </p:spTree>
    <p:extLst>
      <p:ext uri="{BB962C8B-B14F-4D97-AF65-F5344CB8AC3E}">
        <p14:creationId xmlns:p14="http://schemas.microsoft.com/office/powerpoint/2010/main" val="2292692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318164" cy="1325563"/>
          </a:xfrm>
        </p:spPr>
        <p:txBody>
          <a:bodyPr>
            <a:noAutofit/>
          </a:bodyPr>
          <a:lstStyle/>
          <a:p>
            <a:r>
              <a:rPr lang="en-US" sz="2800" dirty="0" smtClean="0">
                <a:solidFill>
                  <a:schemeClr val="tx1">
                    <a:lumMod val="95000"/>
                    <a:lumOff val="5000"/>
                  </a:schemeClr>
                </a:solidFill>
                <a:latin typeface="Baskerville Old Face" panose="02020602080505020303" pitchFamily="18" charset="0"/>
              </a:rPr>
              <a:t>Drag this box and drop it in its place</a:t>
            </a:r>
            <a:endParaRPr lang="en-US" sz="2800" dirty="0">
              <a:solidFill>
                <a:schemeClr val="tx1">
                  <a:lumMod val="95000"/>
                  <a:lumOff val="5000"/>
                </a:schemeClr>
              </a:solidFill>
              <a:latin typeface="Baskerville Old Face" panose="02020602080505020303"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4074077"/>
              </p:ext>
            </p:extLst>
          </p:nvPr>
        </p:nvGraphicFramePr>
        <p:xfrm>
          <a:off x="4946073" y="886690"/>
          <a:ext cx="6587836" cy="5486400"/>
        </p:xfrm>
        <a:graphic>
          <a:graphicData uri="http://schemas.openxmlformats.org/drawingml/2006/table">
            <a:tbl>
              <a:tblPr firstRow="1" bandRow="1">
                <a:tableStyleId>{21E4AEA4-8DFA-4A89-87EB-49C32662AFE0}</a:tableStyleId>
              </a:tblPr>
              <a:tblGrid>
                <a:gridCol w="1646959">
                  <a:extLst>
                    <a:ext uri="{9D8B030D-6E8A-4147-A177-3AD203B41FA5}">
                      <a16:colId xmlns:a16="http://schemas.microsoft.com/office/drawing/2014/main" val="2748941598"/>
                    </a:ext>
                  </a:extLst>
                </a:gridCol>
                <a:gridCol w="1646959">
                  <a:extLst>
                    <a:ext uri="{9D8B030D-6E8A-4147-A177-3AD203B41FA5}">
                      <a16:colId xmlns:a16="http://schemas.microsoft.com/office/drawing/2014/main" val="357624571"/>
                    </a:ext>
                  </a:extLst>
                </a:gridCol>
                <a:gridCol w="1646959">
                  <a:extLst>
                    <a:ext uri="{9D8B030D-6E8A-4147-A177-3AD203B41FA5}">
                      <a16:colId xmlns:a16="http://schemas.microsoft.com/office/drawing/2014/main" val="3045289419"/>
                    </a:ext>
                  </a:extLst>
                </a:gridCol>
                <a:gridCol w="1646959">
                  <a:extLst>
                    <a:ext uri="{9D8B030D-6E8A-4147-A177-3AD203B41FA5}">
                      <a16:colId xmlns:a16="http://schemas.microsoft.com/office/drawing/2014/main" val="2222186208"/>
                    </a:ext>
                  </a:extLst>
                </a:gridCol>
              </a:tblGrid>
              <a:tr h="1097280">
                <a:tc>
                  <a:txBody>
                    <a:bodyPr/>
                    <a:lstStyle/>
                    <a:p>
                      <a:endParaRPr lang="en-US" dirty="0"/>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1285636302"/>
                  </a:ext>
                </a:extLst>
              </a:tr>
              <a:tr h="1097280">
                <a:tc>
                  <a:txBody>
                    <a:bodyPr/>
                    <a:lstStyle/>
                    <a:p>
                      <a:endParaRPr lang="en-US" dirty="0">
                        <a:solidFill>
                          <a:schemeClr val="accent2">
                            <a:lumMod val="75000"/>
                          </a:schemeClr>
                        </a:solidFill>
                      </a:endParaRPr>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2281696382"/>
                  </a:ext>
                </a:extLst>
              </a:tr>
              <a:tr h="1097280">
                <a:tc>
                  <a:txBody>
                    <a:bodyPr/>
                    <a:lstStyle/>
                    <a:p>
                      <a:endParaRPr lang="en-US" dirty="0"/>
                    </a:p>
                  </a:txBody>
                  <a:tcPr>
                    <a:no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3684292885"/>
                  </a:ext>
                </a:extLst>
              </a:tr>
              <a:tr h="1097280">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308630604"/>
                  </a:ext>
                </a:extLst>
              </a:tr>
              <a:tr h="1097280">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extLst>
                  <a:ext uri="{0D108BD9-81ED-4DB2-BD59-A6C34878D82A}">
                    <a16:rowId xmlns:a16="http://schemas.microsoft.com/office/drawing/2014/main" val="250509182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90420651"/>
              </p:ext>
            </p:extLst>
          </p:nvPr>
        </p:nvGraphicFramePr>
        <p:xfrm>
          <a:off x="838200" y="2388967"/>
          <a:ext cx="1648691" cy="1095281"/>
        </p:xfrm>
        <a:graphic>
          <a:graphicData uri="http://schemas.openxmlformats.org/drawingml/2006/table">
            <a:tbl>
              <a:tblPr firstRow="1" bandRow="1">
                <a:tableStyleId>{5C22544A-7EE6-4342-B048-85BDC9FD1C3A}</a:tableStyleId>
              </a:tblPr>
              <a:tblGrid>
                <a:gridCol w="1648691">
                  <a:extLst>
                    <a:ext uri="{9D8B030D-6E8A-4147-A177-3AD203B41FA5}">
                      <a16:colId xmlns:a16="http://schemas.microsoft.com/office/drawing/2014/main" val="1299562912"/>
                    </a:ext>
                  </a:extLst>
                </a:gridCol>
              </a:tblGrid>
              <a:tr h="1095281">
                <a:tc>
                  <a:txBody>
                    <a:bodyPr/>
                    <a:lstStyle/>
                    <a:p>
                      <a:endParaRPr lang="en-US" dirty="0">
                        <a:solidFill>
                          <a:schemeClr val="accent2">
                            <a:lumMod val="60000"/>
                            <a:lumOff val="40000"/>
                          </a:schemeClr>
                        </a:solidFill>
                      </a:endParaRPr>
                    </a:p>
                  </a:txBody>
                  <a:tcPr>
                    <a:solidFill>
                      <a:schemeClr val="accent2">
                        <a:lumMod val="60000"/>
                        <a:lumOff val="40000"/>
                      </a:schemeClr>
                    </a:solidFill>
                  </a:tcPr>
                </a:tc>
                <a:extLst>
                  <a:ext uri="{0D108BD9-81ED-4DB2-BD59-A6C34878D82A}">
                    <a16:rowId xmlns:a16="http://schemas.microsoft.com/office/drawing/2014/main" val="3670822443"/>
                  </a:ext>
                </a:extLst>
              </a:tr>
            </a:tbl>
          </a:graphicData>
        </a:graphic>
      </p:graphicFrame>
      <p:sp>
        <p:nvSpPr>
          <p:cNvPr id="3" name="Slide Number Placeholder 2"/>
          <p:cNvSpPr>
            <a:spLocks noGrp="1"/>
          </p:cNvSpPr>
          <p:nvPr>
            <p:ph type="sldNum" sz="quarter" idx="12"/>
          </p:nvPr>
        </p:nvSpPr>
        <p:spPr/>
        <p:txBody>
          <a:bodyPr/>
          <a:lstStyle/>
          <a:p>
            <a:fld id="{B8E1E209-9253-4EE7-BC03-6E2DA4EB7248}" type="slidenum">
              <a:rPr lang="en-US" smtClean="0"/>
              <a:t>53</a:t>
            </a:fld>
            <a:endParaRPr lang="en-US"/>
          </a:p>
        </p:txBody>
      </p:sp>
    </p:spTree>
    <p:extLst>
      <p:ext uri="{BB962C8B-B14F-4D97-AF65-F5344CB8AC3E}">
        <p14:creationId xmlns:p14="http://schemas.microsoft.com/office/powerpoint/2010/main" val="29661407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703045518"/>
              </p:ext>
            </p:extLst>
          </p:nvPr>
        </p:nvGraphicFramePr>
        <p:xfrm>
          <a:off x="4946073" y="886690"/>
          <a:ext cx="6587836" cy="5486400"/>
        </p:xfrm>
        <a:graphic>
          <a:graphicData uri="http://schemas.openxmlformats.org/drawingml/2006/table">
            <a:tbl>
              <a:tblPr firstRow="1" bandRow="1">
                <a:tableStyleId>{21E4AEA4-8DFA-4A89-87EB-49C32662AFE0}</a:tableStyleId>
              </a:tblPr>
              <a:tblGrid>
                <a:gridCol w="1646959">
                  <a:extLst>
                    <a:ext uri="{9D8B030D-6E8A-4147-A177-3AD203B41FA5}">
                      <a16:colId xmlns:a16="http://schemas.microsoft.com/office/drawing/2014/main" val="2748941598"/>
                    </a:ext>
                  </a:extLst>
                </a:gridCol>
                <a:gridCol w="1646959">
                  <a:extLst>
                    <a:ext uri="{9D8B030D-6E8A-4147-A177-3AD203B41FA5}">
                      <a16:colId xmlns:a16="http://schemas.microsoft.com/office/drawing/2014/main" val="357624571"/>
                    </a:ext>
                  </a:extLst>
                </a:gridCol>
                <a:gridCol w="1646959">
                  <a:extLst>
                    <a:ext uri="{9D8B030D-6E8A-4147-A177-3AD203B41FA5}">
                      <a16:colId xmlns:a16="http://schemas.microsoft.com/office/drawing/2014/main" val="3045289419"/>
                    </a:ext>
                  </a:extLst>
                </a:gridCol>
                <a:gridCol w="1646959">
                  <a:extLst>
                    <a:ext uri="{9D8B030D-6E8A-4147-A177-3AD203B41FA5}">
                      <a16:colId xmlns:a16="http://schemas.microsoft.com/office/drawing/2014/main" val="2222186208"/>
                    </a:ext>
                  </a:extLst>
                </a:gridCol>
              </a:tblGrid>
              <a:tr h="1097280">
                <a:tc>
                  <a:txBody>
                    <a:bodyPr/>
                    <a:lstStyle/>
                    <a:p>
                      <a:endParaRPr lang="en-US" dirty="0"/>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1285636302"/>
                  </a:ext>
                </a:extLst>
              </a:tr>
              <a:tr h="1097280">
                <a:tc>
                  <a:txBody>
                    <a:bodyPr/>
                    <a:lstStyle/>
                    <a:p>
                      <a:endParaRPr lang="en-US" dirty="0">
                        <a:solidFill>
                          <a:schemeClr val="accent2">
                            <a:lumMod val="75000"/>
                          </a:schemeClr>
                        </a:solidFill>
                      </a:endParaRPr>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2281696382"/>
                  </a:ext>
                </a:extLst>
              </a:tr>
              <a:tr h="1097280">
                <a:tc>
                  <a:txBody>
                    <a:bodyPr/>
                    <a:lstStyle/>
                    <a:p>
                      <a:endParaRPr lang="en-US" dirty="0"/>
                    </a:p>
                  </a:txBody>
                  <a:tcPr>
                    <a:no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3684292885"/>
                  </a:ext>
                </a:extLst>
              </a:tr>
              <a:tr h="1097280">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extLst>
                  <a:ext uri="{0D108BD9-81ED-4DB2-BD59-A6C34878D82A}">
                    <a16:rowId xmlns:a16="http://schemas.microsoft.com/office/drawing/2014/main" val="308630604"/>
                  </a:ext>
                </a:extLst>
              </a:tr>
              <a:tr h="1097280">
                <a:tc>
                  <a:txBody>
                    <a:bodyPr/>
                    <a:lstStyle/>
                    <a:p>
                      <a:endParaRPr lang="en-US"/>
                    </a:p>
                  </a:txBody>
                  <a:tcPr>
                    <a:solidFill>
                      <a:schemeClr val="accent2">
                        <a:lumMod val="75000"/>
                      </a:schemeClr>
                    </a:solidFill>
                  </a:tcPr>
                </a:tc>
                <a:tc>
                  <a:txBody>
                    <a:bodyPr/>
                    <a:lstStyle/>
                    <a:p>
                      <a:endParaRPr lang="en-US"/>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extLst>
                  <a:ext uri="{0D108BD9-81ED-4DB2-BD59-A6C34878D82A}">
                    <a16:rowId xmlns:a16="http://schemas.microsoft.com/office/drawing/2014/main" val="250509182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83856493"/>
              </p:ext>
            </p:extLst>
          </p:nvPr>
        </p:nvGraphicFramePr>
        <p:xfrm>
          <a:off x="4946073" y="3082249"/>
          <a:ext cx="1648691" cy="1095281"/>
        </p:xfrm>
        <a:graphic>
          <a:graphicData uri="http://schemas.openxmlformats.org/drawingml/2006/table">
            <a:tbl>
              <a:tblPr firstRow="1" bandRow="1">
                <a:tableStyleId>{5C22544A-7EE6-4342-B048-85BDC9FD1C3A}</a:tableStyleId>
              </a:tblPr>
              <a:tblGrid>
                <a:gridCol w="1648691">
                  <a:extLst>
                    <a:ext uri="{9D8B030D-6E8A-4147-A177-3AD203B41FA5}">
                      <a16:colId xmlns:a16="http://schemas.microsoft.com/office/drawing/2014/main" val="1299562912"/>
                    </a:ext>
                  </a:extLst>
                </a:gridCol>
              </a:tblGrid>
              <a:tr h="1095281">
                <a:tc>
                  <a:txBody>
                    <a:bodyPr/>
                    <a:lstStyle/>
                    <a:p>
                      <a:endParaRPr lang="en-US" dirty="0">
                        <a:solidFill>
                          <a:schemeClr val="accent2">
                            <a:lumMod val="60000"/>
                            <a:lumOff val="40000"/>
                          </a:schemeClr>
                        </a:solidFill>
                      </a:endParaRPr>
                    </a:p>
                  </a:txBody>
                  <a:tcPr>
                    <a:solidFill>
                      <a:schemeClr val="accent2">
                        <a:lumMod val="60000"/>
                        <a:lumOff val="40000"/>
                      </a:schemeClr>
                    </a:solidFill>
                  </a:tcPr>
                </a:tc>
                <a:extLst>
                  <a:ext uri="{0D108BD9-81ED-4DB2-BD59-A6C34878D82A}">
                    <a16:rowId xmlns:a16="http://schemas.microsoft.com/office/drawing/2014/main" val="3670822443"/>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16" y="1611724"/>
            <a:ext cx="4436385" cy="3209658"/>
          </a:xfrm>
          <a:prstGeom prst="rect">
            <a:avLst/>
          </a:prstGeom>
        </p:spPr>
      </p:pic>
      <p:sp>
        <p:nvSpPr>
          <p:cNvPr id="9" name="Rectangle 8"/>
          <p:cNvSpPr/>
          <p:nvPr/>
        </p:nvSpPr>
        <p:spPr>
          <a:xfrm>
            <a:off x="1607127" y="4419600"/>
            <a:ext cx="2161309" cy="27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8E1E209-9253-4EE7-BC03-6E2DA4EB7248}" type="slidenum">
              <a:rPr lang="en-US" smtClean="0"/>
              <a:t>54</a:t>
            </a:fld>
            <a:endParaRPr lang="en-US"/>
          </a:p>
        </p:txBody>
      </p:sp>
    </p:spTree>
    <p:extLst>
      <p:ext uri="{BB962C8B-B14F-4D97-AF65-F5344CB8AC3E}">
        <p14:creationId xmlns:p14="http://schemas.microsoft.com/office/powerpoint/2010/main" val="32467034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161"/>
            <a:ext cx="3900055" cy="757093"/>
          </a:xfrm>
        </p:spPr>
        <p:txBody>
          <a:bodyPr/>
          <a:lstStyle/>
          <a:p>
            <a:r>
              <a:rPr lang="en-US" dirty="0" smtClean="0">
                <a:solidFill>
                  <a:schemeClr val="accent2">
                    <a:lumMod val="75000"/>
                  </a:schemeClr>
                </a:solidFill>
                <a:latin typeface="Baskerville Old Face" panose="02020602080505020303" pitchFamily="18" charset="0"/>
              </a:rPr>
              <a:t>Drag and Drop</a:t>
            </a:r>
            <a:endParaRPr lang="en-US" dirty="0">
              <a:solidFill>
                <a:schemeClr val="accent2">
                  <a:lumMod val="75000"/>
                </a:schemeClr>
              </a:solidFill>
              <a:latin typeface="Baskerville Old Face" panose="02020602080505020303" pitchFamily="18" charset="0"/>
            </a:endParaRPr>
          </a:p>
        </p:txBody>
      </p:sp>
      <p:sp>
        <p:nvSpPr>
          <p:cNvPr id="3" name="Content Placeholder 2"/>
          <p:cNvSpPr>
            <a:spLocks noGrp="1"/>
          </p:cNvSpPr>
          <p:nvPr>
            <p:ph idx="1"/>
          </p:nvPr>
        </p:nvSpPr>
        <p:spPr>
          <a:xfrm>
            <a:off x="838200" y="1119043"/>
            <a:ext cx="10515600" cy="4351338"/>
          </a:xfrm>
        </p:spPr>
        <p:txBody>
          <a:bodyPr>
            <a:normAutofit/>
          </a:bodyPr>
          <a:lstStyle/>
          <a:p>
            <a:pPr marL="0" indent="0">
              <a:buNone/>
            </a:pPr>
            <a:r>
              <a:rPr lang="en-US" sz="2400" dirty="0">
                <a:latin typeface="Baskerville Old Face" panose="02020602080505020303" pitchFamily="18" charset="0"/>
              </a:rPr>
              <a:t>Drag and drop is a very common feature. It is when you "grab" an object and drag it to a </a:t>
            </a:r>
            <a:r>
              <a:rPr lang="en-US" sz="2400" dirty="0" smtClean="0">
                <a:latin typeface="Baskerville Old Face" panose="02020602080505020303" pitchFamily="18" charset="0"/>
              </a:rPr>
              <a:t>different </a:t>
            </a:r>
            <a:r>
              <a:rPr lang="en-US" sz="2400" dirty="0">
                <a:latin typeface="Baskerville Old Face" panose="02020602080505020303" pitchFamily="18" charset="0"/>
              </a:rPr>
              <a:t>location</a:t>
            </a:r>
            <a:r>
              <a:rPr lang="en-US" sz="2400" dirty="0" smtClean="0">
                <a:latin typeface="Baskerville Old Face" panose="02020602080505020303" pitchFamily="18" charset="0"/>
              </a:rPr>
              <a:t>.</a:t>
            </a:r>
          </a:p>
          <a:p>
            <a:pPr marL="0" indent="0">
              <a:buNone/>
            </a:pPr>
            <a:r>
              <a:rPr lang="en-US" sz="2400" dirty="0" smtClean="0">
                <a:latin typeface="Baskerville Old Face" panose="02020602080505020303" pitchFamily="18" charset="0"/>
              </a:rPr>
              <a:t>We first need to specify the part that we will drop the draggable item in.</a:t>
            </a:r>
          </a:p>
          <a:p>
            <a:pPr marL="0" indent="0">
              <a:buNone/>
            </a:pPr>
            <a:r>
              <a:rPr lang="en-US" sz="2400" dirty="0" smtClean="0">
                <a:latin typeface="Baskerville Old Face" panose="02020602080505020303" pitchFamily="18" charset="0"/>
              </a:rPr>
              <a:t>This is done by applying some methods: drag, drop, dragend, dragstart, dragenter, dragleave… in a JavaScript or jQuery function.</a:t>
            </a:r>
          </a:p>
          <a:p>
            <a:pPr marL="0" indent="0">
              <a:buNone/>
            </a:pPr>
            <a:r>
              <a:rPr lang="en-US" sz="2400" dirty="0" smtClean="0">
                <a:latin typeface="Baskerville Old Face" panose="02020602080505020303" pitchFamily="18" charset="0"/>
              </a:rPr>
              <a:t>Then use FileReader() object to get the dragged element when dragging a file to the website.</a:t>
            </a:r>
          </a:p>
          <a:p>
            <a:pPr marL="0" indent="0">
              <a:buNone/>
            </a:pPr>
            <a:r>
              <a:rPr lang="en-US" sz="2400" dirty="0" smtClean="0">
                <a:latin typeface="Baskerville Old Face" panose="02020602080505020303" pitchFamily="18" charset="0"/>
              </a:rPr>
              <a:t>And using dataTransfer.setData() and dataTransfer.getData() to drag and drop an item in the same page </a:t>
            </a:r>
          </a:p>
        </p:txBody>
      </p:sp>
      <p:pic>
        <p:nvPicPr>
          <p:cNvPr id="4" name="Picture 3"/>
          <p:cNvPicPr>
            <a:picLocks noChangeAspect="1"/>
          </p:cNvPicPr>
          <p:nvPr/>
        </p:nvPicPr>
        <p:blipFill rotWithShape="1">
          <a:blip r:embed="rId2"/>
          <a:srcRect l="910" t="43656" r="64935" b="21117"/>
          <a:stretch/>
        </p:blipFill>
        <p:spPr>
          <a:xfrm>
            <a:off x="4017818" y="4451096"/>
            <a:ext cx="5999017" cy="2027952"/>
          </a:xfrm>
          <a:prstGeom prst="rect">
            <a:avLst/>
          </a:prstGeom>
        </p:spPr>
      </p:pic>
      <p:sp>
        <p:nvSpPr>
          <p:cNvPr id="5" name="Slide Number Placeholder 4"/>
          <p:cNvSpPr>
            <a:spLocks noGrp="1"/>
          </p:cNvSpPr>
          <p:nvPr>
            <p:ph type="sldNum" sz="quarter" idx="12"/>
          </p:nvPr>
        </p:nvSpPr>
        <p:spPr/>
        <p:txBody>
          <a:bodyPr/>
          <a:lstStyle/>
          <a:p>
            <a:fld id="{B8E1E209-9253-4EE7-BC03-6E2DA4EB7248}" type="slidenum">
              <a:rPr lang="en-US" smtClean="0"/>
              <a:t>55</a:t>
            </a:fld>
            <a:endParaRPr lang="en-US"/>
          </a:p>
        </p:txBody>
      </p:sp>
    </p:spTree>
    <p:extLst>
      <p:ext uri="{BB962C8B-B14F-4D97-AF65-F5344CB8AC3E}">
        <p14:creationId xmlns:p14="http://schemas.microsoft.com/office/powerpoint/2010/main" val="563812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3564" y="249094"/>
            <a:ext cx="10654146" cy="6473876"/>
          </a:xfrm>
        </p:spPr>
      </p:pic>
      <p:sp>
        <p:nvSpPr>
          <p:cNvPr id="2" name="Slide Number Placeholder 1"/>
          <p:cNvSpPr>
            <a:spLocks noGrp="1"/>
          </p:cNvSpPr>
          <p:nvPr>
            <p:ph type="sldNum" sz="quarter" idx="12"/>
          </p:nvPr>
        </p:nvSpPr>
        <p:spPr/>
        <p:txBody>
          <a:bodyPr/>
          <a:lstStyle/>
          <a:p>
            <a:fld id="{B8E1E209-9253-4EE7-BC03-6E2DA4EB7248}" type="slidenum">
              <a:rPr lang="en-US" smtClean="0"/>
              <a:t>56</a:t>
            </a:fld>
            <a:endParaRPr lang="en-US"/>
          </a:p>
        </p:txBody>
      </p:sp>
    </p:spTree>
    <p:extLst>
      <p:ext uri="{BB962C8B-B14F-4D97-AF65-F5344CB8AC3E}">
        <p14:creationId xmlns:p14="http://schemas.microsoft.com/office/powerpoint/2010/main" val="21784495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Slide Number Placeholder 1"/>
          <p:cNvSpPr>
            <a:spLocks noGrp="1"/>
          </p:cNvSpPr>
          <p:nvPr>
            <p:ph type="sldNum" sz="quarter" idx="12"/>
          </p:nvPr>
        </p:nvSpPr>
        <p:spPr/>
        <p:txBody>
          <a:bodyPr/>
          <a:lstStyle/>
          <a:p>
            <a:fld id="{B8E1E209-9253-4EE7-BC03-6E2DA4EB7248}" type="slidenum">
              <a:rPr lang="en-US" smtClean="0"/>
              <a:t>57</a:t>
            </a:fld>
            <a:endParaRPr lang="en-US"/>
          </a:p>
        </p:txBody>
      </p:sp>
    </p:spTree>
    <p:extLst>
      <p:ext uri="{BB962C8B-B14F-4D97-AF65-F5344CB8AC3E}">
        <p14:creationId xmlns:p14="http://schemas.microsoft.com/office/powerpoint/2010/main" val="41069238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latin typeface="Baskerville Old Face" panose="02020602080505020303" pitchFamily="18" charset="0"/>
              </a:rPr>
              <a:t>Web Workers</a:t>
            </a:r>
            <a:endParaRPr lang="en-US" dirty="0">
              <a:solidFill>
                <a:schemeClr val="accent2">
                  <a:lumMod val="75000"/>
                </a:schemeClr>
              </a:solidFill>
              <a:latin typeface="Baskerville Old Face" panose="02020602080505020303" pitchFamily="18" charset="0"/>
            </a:endParaRPr>
          </a:p>
        </p:txBody>
      </p:sp>
      <p:sp>
        <p:nvSpPr>
          <p:cNvPr id="3" name="Content Placeholder 2"/>
          <p:cNvSpPr>
            <a:spLocks noGrp="1"/>
          </p:cNvSpPr>
          <p:nvPr>
            <p:ph idx="1"/>
          </p:nvPr>
        </p:nvSpPr>
        <p:spPr/>
        <p:txBody>
          <a:bodyPr>
            <a:normAutofit fontScale="92500"/>
          </a:bodyPr>
          <a:lstStyle/>
          <a:p>
            <a:pPr marL="0" indent="0">
              <a:buNone/>
            </a:pPr>
            <a:r>
              <a:rPr lang="en-US" sz="2400" dirty="0" smtClean="0">
                <a:latin typeface="Baskerville Old Face" panose="02020602080505020303" pitchFamily="18" charset="0"/>
              </a:rPr>
              <a:t>A web worker is JavaScript helper code that runs in the background to create the illusion of running the code inparallel.</a:t>
            </a:r>
          </a:p>
          <a:p>
            <a:pPr marL="0" indent="0">
              <a:buNone/>
            </a:pPr>
            <a:r>
              <a:rPr lang="en-US" sz="2400" dirty="0">
                <a:latin typeface="Baskerville Old Face" panose="02020602080505020303" pitchFamily="18" charset="0"/>
              </a:rPr>
              <a:t>When executing scripts in an HTML page, the page becomes unresponsive until the script is finished.</a:t>
            </a:r>
          </a:p>
          <a:p>
            <a:pPr marL="0" indent="0">
              <a:buNone/>
            </a:pPr>
            <a:r>
              <a:rPr lang="en-US" sz="2400" dirty="0" smtClean="0">
                <a:latin typeface="Baskerville Old Face" panose="02020602080505020303" pitchFamily="18" charset="0"/>
              </a:rPr>
              <a:t>A web </a:t>
            </a:r>
            <a:r>
              <a:rPr lang="en-US" sz="2400" dirty="0">
                <a:latin typeface="Baskerville Old Face" panose="02020602080505020303" pitchFamily="18" charset="0"/>
              </a:rPr>
              <a:t>worker is a JavaScript that runs in the background, independently of other scripts, without affecting the performance of the page</a:t>
            </a:r>
            <a:r>
              <a:rPr lang="en-US" sz="2400" dirty="0" smtClean="0">
                <a:latin typeface="Baskerville Old Face" panose="02020602080505020303" pitchFamily="18" charset="0"/>
              </a:rPr>
              <a:t>.</a:t>
            </a:r>
          </a:p>
          <a:p>
            <a:pPr marL="0" indent="0">
              <a:buNone/>
            </a:pPr>
            <a:r>
              <a:rPr lang="en-US" sz="2400" dirty="0" smtClean="0">
                <a:latin typeface="Baskerville Old Face" panose="02020602080505020303" pitchFamily="18" charset="0"/>
              </a:rPr>
              <a:t>To create a worker = new Worker(file.js);</a:t>
            </a:r>
          </a:p>
          <a:p>
            <a:pPr marL="0" indent="0">
              <a:buNone/>
            </a:pPr>
            <a:r>
              <a:rPr lang="en-US" sz="2400" dirty="0" smtClean="0">
                <a:latin typeface="Baskerville Old Face" panose="02020602080505020303" pitchFamily="18" charset="0"/>
              </a:rPr>
              <a:t>Main HTML page (Employer) and its worker can communicate to get data from each other.</a:t>
            </a:r>
            <a:endParaRPr lang="en-US" sz="2400" dirty="0">
              <a:latin typeface="Baskerville Old Face" panose="02020602080505020303" pitchFamily="18" charset="0"/>
            </a:endParaRPr>
          </a:p>
          <a:p>
            <a:pPr marL="0" indent="0">
              <a:buNone/>
            </a:pPr>
            <a:r>
              <a:rPr lang="en-US" sz="2400" dirty="0" smtClean="0">
                <a:latin typeface="Baskerville Old Face" panose="02020602080505020303" pitchFamily="18" charset="0"/>
              </a:rPr>
              <a:t>A worker uses postMessage() to send data to its employer (main page), the main page listens using onmessage() to the messages sent by the worker.</a:t>
            </a:r>
          </a:p>
          <a:p>
            <a:pPr marL="0" indent="0">
              <a:buNone/>
            </a:pPr>
            <a:r>
              <a:rPr lang="en-US" sz="2400" dirty="0" smtClean="0">
                <a:latin typeface="Baskerville Old Face" panose="02020602080505020303" pitchFamily="18" charset="0"/>
              </a:rPr>
              <a:t>A necessary note that web workers does not have access to DOM in html page.</a:t>
            </a:r>
          </a:p>
        </p:txBody>
      </p:sp>
      <p:sp>
        <p:nvSpPr>
          <p:cNvPr id="4" name="Slide Number Placeholder 3"/>
          <p:cNvSpPr>
            <a:spLocks noGrp="1"/>
          </p:cNvSpPr>
          <p:nvPr>
            <p:ph type="sldNum" sz="quarter" idx="12"/>
          </p:nvPr>
        </p:nvSpPr>
        <p:spPr/>
        <p:txBody>
          <a:bodyPr/>
          <a:lstStyle/>
          <a:p>
            <a:fld id="{B8E1E209-9253-4EE7-BC03-6E2DA4EB7248}" type="slidenum">
              <a:rPr lang="en-US" smtClean="0"/>
              <a:t>58</a:t>
            </a:fld>
            <a:endParaRPr lang="en-US"/>
          </a:p>
        </p:txBody>
      </p:sp>
    </p:spTree>
    <p:extLst>
      <p:ext uri="{BB962C8B-B14F-4D97-AF65-F5344CB8AC3E}">
        <p14:creationId xmlns:p14="http://schemas.microsoft.com/office/powerpoint/2010/main" val="13667997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090" y="637309"/>
            <a:ext cx="5257800" cy="5708072"/>
          </a:xfrm>
        </p:spPr>
        <p:txBody>
          <a:bodyPr>
            <a:normAutofit fontScale="85000" lnSpcReduction="10000"/>
          </a:bodyPr>
          <a:lstStyle/>
          <a:p>
            <a:pPr marL="0" indent="0">
              <a:lnSpc>
                <a:spcPct val="150000"/>
              </a:lnSpc>
              <a:buNone/>
            </a:pPr>
            <a:r>
              <a:rPr lang="en-US" b="1" dirty="0"/>
              <a:t>About The Author</a:t>
            </a:r>
            <a:endParaRPr lang="en-US" sz="2000" dirty="0" smtClean="0">
              <a:solidFill>
                <a:srgbClr val="000000"/>
              </a:solidFill>
              <a:latin typeface="Baskerville Old Face" panose="02020602080505020303" pitchFamily="18" charset="0"/>
            </a:endParaRPr>
          </a:p>
          <a:p>
            <a:pPr marL="0" indent="0">
              <a:lnSpc>
                <a:spcPct val="150000"/>
              </a:lnSpc>
              <a:buNone/>
            </a:pPr>
            <a:r>
              <a:rPr lang="en-US" sz="2000" dirty="0" smtClean="0">
                <a:solidFill>
                  <a:srgbClr val="000000"/>
                </a:solidFill>
                <a:latin typeface="Baskerville Old Face" panose="02020602080505020303" pitchFamily="18" charset="0"/>
              </a:rPr>
              <a:t>Jeffrey </a:t>
            </a:r>
            <a:r>
              <a:rPr lang="en-US" sz="2000" dirty="0">
                <a:solidFill>
                  <a:srgbClr val="000000"/>
                </a:solidFill>
                <a:latin typeface="Baskerville Old Face" panose="02020602080505020303" pitchFamily="18" charset="0"/>
              </a:rPr>
              <a:t>Way is a developer evangelist and instructor who works for Envato. When not managing one of the most popular web development blogs in the world, Nettuts+, or creating courses for Tuts+ Premium, he enjoys playing with cutting edge web technologies, and finding new ways to teach complicated subjects and concepts, so that anyone can understand.</a:t>
            </a:r>
          </a:p>
          <a:p>
            <a:pPr marL="0" indent="0">
              <a:lnSpc>
                <a:spcPct val="150000"/>
              </a:lnSpc>
              <a:buNone/>
            </a:pPr>
            <a:r>
              <a:rPr lang="en-US" sz="2000" dirty="0">
                <a:solidFill>
                  <a:srgbClr val="000000"/>
                </a:solidFill>
                <a:latin typeface="Baskerville Old Face" panose="02020602080505020303" pitchFamily="18" charset="0"/>
              </a:rPr>
              <a:t>He is also the author of two other Rockable books: From Photoshop to HTML and Theme Tumblr Like a Pro, and can typically be found scanning Twitter when he should really be getting back to work.</a:t>
            </a:r>
            <a:endParaRPr lang="en-US" sz="2000" dirty="0">
              <a:latin typeface="Baskerville Old Face" panose="02020602080505020303" pitchFamily="18" charset="0"/>
            </a:endParaRPr>
          </a:p>
          <a:p>
            <a:pPr marL="0" indent="0">
              <a:lnSpc>
                <a:spcPct val="150000"/>
              </a:lnSpc>
              <a:buNone/>
            </a:pPr>
            <a:endParaRPr lang="en-US" sz="2000" dirty="0">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6351703" y="374073"/>
            <a:ext cx="5274269" cy="5971308"/>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59</a:t>
            </a:fld>
            <a:endParaRPr lang="en-US"/>
          </a:p>
        </p:txBody>
      </p:sp>
    </p:spTree>
    <p:extLst>
      <p:ext uri="{BB962C8B-B14F-4D97-AF65-F5344CB8AC3E}">
        <p14:creationId xmlns:p14="http://schemas.microsoft.com/office/powerpoint/2010/main" val="3165639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836" y="0"/>
            <a:ext cx="7287491" cy="217085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108" y="2313709"/>
            <a:ext cx="2265219" cy="413558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55" y="2170853"/>
            <a:ext cx="2491567" cy="4278437"/>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6</a:t>
            </a:fld>
            <a:endParaRPr lang="en-US"/>
          </a:p>
        </p:txBody>
      </p:sp>
    </p:spTree>
    <p:extLst>
      <p:ext uri="{BB962C8B-B14F-4D97-AF65-F5344CB8AC3E}">
        <p14:creationId xmlns:p14="http://schemas.microsoft.com/office/powerpoint/2010/main" val="19393648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66" y="430790"/>
            <a:ext cx="10877116" cy="5138737"/>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60</a:t>
            </a:fld>
            <a:endParaRPr lang="en-US"/>
          </a:p>
        </p:txBody>
      </p:sp>
      <p:sp>
        <p:nvSpPr>
          <p:cNvPr id="5" name="Rectangle 4"/>
          <p:cNvSpPr/>
          <p:nvPr/>
        </p:nvSpPr>
        <p:spPr>
          <a:xfrm>
            <a:off x="7942290" y="5569527"/>
            <a:ext cx="3584692" cy="707886"/>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0" cap="none" spc="0" dirty="0" smtClean="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Anissa Al Amin</a:t>
            </a:r>
            <a:endParaRPr lang="en-US" sz="4000" b="0" cap="none"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endParaRPr>
          </a:p>
        </p:txBody>
      </p:sp>
    </p:spTree>
    <p:extLst>
      <p:ext uri="{BB962C8B-B14F-4D97-AF65-F5344CB8AC3E}">
        <p14:creationId xmlns:p14="http://schemas.microsoft.com/office/powerpoint/2010/main" val="1316054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216" y="0"/>
            <a:ext cx="5801784" cy="6858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0"/>
            <a:ext cx="607695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107" y="4336474"/>
            <a:ext cx="6231948" cy="2291892"/>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7</a:t>
            </a:fld>
            <a:endParaRPr lang="en-US"/>
          </a:p>
        </p:txBody>
      </p:sp>
    </p:spTree>
    <p:extLst>
      <p:ext uri="{BB962C8B-B14F-4D97-AF65-F5344CB8AC3E}">
        <p14:creationId xmlns:p14="http://schemas.microsoft.com/office/powerpoint/2010/main" val="2989186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708" y="3782291"/>
            <a:ext cx="10778837" cy="2895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08" y="109249"/>
            <a:ext cx="10778837" cy="3426619"/>
          </a:xfrm>
          <a:prstGeom prst="rect">
            <a:avLst/>
          </a:prstGeom>
        </p:spPr>
      </p:pic>
      <p:sp>
        <p:nvSpPr>
          <p:cNvPr id="2" name="Slide Number Placeholder 1"/>
          <p:cNvSpPr>
            <a:spLocks noGrp="1"/>
          </p:cNvSpPr>
          <p:nvPr>
            <p:ph type="sldNum" sz="quarter" idx="12"/>
          </p:nvPr>
        </p:nvSpPr>
        <p:spPr/>
        <p:txBody>
          <a:bodyPr/>
          <a:lstStyle/>
          <a:p>
            <a:fld id="{B8E1E209-9253-4EE7-BC03-6E2DA4EB7248}" type="slidenum">
              <a:rPr lang="en-US" smtClean="0"/>
              <a:t>8</a:t>
            </a:fld>
            <a:endParaRPr lang="en-US"/>
          </a:p>
        </p:txBody>
      </p:sp>
    </p:spTree>
    <p:extLst>
      <p:ext uri="{BB962C8B-B14F-4D97-AF65-F5344CB8AC3E}">
        <p14:creationId xmlns:p14="http://schemas.microsoft.com/office/powerpoint/2010/main" val="801251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058" y="4835236"/>
            <a:ext cx="3963266" cy="1537855"/>
          </a:xfrm>
        </p:spPr>
        <p:txBody>
          <a:bodyPr>
            <a:noAutofit/>
          </a:bodyPr>
          <a:lstStyle/>
          <a:p>
            <a:r>
              <a:rPr lang="en-US" sz="2400" dirty="0" smtClean="0">
                <a:latin typeface="Baskerville Old Face" panose="02020602080505020303" pitchFamily="18" charset="0"/>
                <a:ea typeface="Arial Unicode MS" panose="020B0604020202020204" pitchFamily="34" charset="-128"/>
                <a:cs typeface="Arial Unicode MS" panose="020B0604020202020204" pitchFamily="34" charset="-128"/>
              </a:rPr>
              <a:t>W3C wasted a lot of time on developing XHTML and XHTML2.0 aiming for consensus</a:t>
            </a:r>
            <a:endParaRPr lang="en-US" sz="2400" dirty="0">
              <a:latin typeface="Baskerville Old Face" panose="02020602080505020303" pitchFamily="18" charset="0"/>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4764" y="1274618"/>
            <a:ext cx="4779818" cy="317730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09" y="1274617"/>
            <a:ext cx="4765964" cy="3177309"/>
          </a:xfrm>
          <a:prstGeom prst="rect">
            <a:avLst/>
          </a:prstGeom>
        </p:spPr>
      </p:pic>
      <p:sp>
        <p:nvSpPr>
          <p:cNvPr id="9" name="Title 1"/>
          <p:cNvSpPr txBox="1">
            <a:spLocks/>
          </p:cNvSpPr>
          <p:nvPr/>
        </p:nvSpPr>
        <p:spPr>
          <a:xfrm>
            <a:off x="7003040" y="4835236"/>
            <a:ext cx="39632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latin typeface="Baskerville Old Face" panose="02020602080505020303" pitchFamily="18" charset="0"/>
                <a:ea typeface="Arial Unicode MS" panose="020B0604020202020204" pitchFamily="34" charset="-128"/>
                <a:cs typeface="Arial Unicode MS" panose="020B0604020202020204" pitchFamily="34" charset="-128"/>
              </a:rPr>
              <a:t>WHATWG with Lan Hickson that has his vision for new web approach even with the disagreement of the grou</a:t>
            </a:r>
            <a:r>
              <a:rPr lang="en-US" sz="2000" dirty="0">
                <a:latin typeface="Baskerville Old Face" panose="02020602080505020303" pitchFamily="18" charset="0"/>
                <a:ea typeface="Arial Unicode MS" panose="020B0604020202020204" pitchFamily="34" charset="-128"/>
                <a:cs typeface="Arial Unicode MS" panose="020B0604020202020204" pitchFamily="34" charset="-128"/>
              </a:rPr>
              <a:t>p</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5379" y="138544"/>
            <a:ext cx="2459530" cy="110930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750" y="138544"/>
            <a:ext cx="1877724" cy="1049265"/>
          </a:xfrm>
          <a:prstGeom prst="rect">
            <a:avLst/>
          </a:prstGeom>
        </p:spPr>
      </p:pic>
      <p:sp>
        <p:nvSpPr>
          <p:cNvPr id="3" name="Slide Number Placeholder 2"/>
          <p:cNvSpPr>
            <a:spLocks noGrp="1"/>
          </p:cNvSpPr>
          <p:nvPr>
            <p:ph type="sldNum" sz="quarter" idx="12"/>
          </p:nvPr>
        </p:nvSpPr>
        <p:spPr/>
        <p:txBody>
          <a:bodyPr/>
          <a:lstStyle/>
          <a:p>
            <a:fld id="{B8E1E209-9253-4EE7-BC03-6E2DA4EB7248}" type="slidenum">
              <a:rPr lang="en-US" smtClean="0"/>
              <a:t>9</a:t>
            </a:fld>
            <a:endParaRPr lang="en-US"/>
          </a:p>
        </p:txBody>
      </p:sp>
    </p:spTree>
    <p:extLst>
      <p:ext uri="{BB962C8B-B14F-4D97-AF65-F5344CB8AC3E}">
        <p14:creationId xmlns:p14="http://schemas.microsoft.com/office/powerpoint/2010/main" val="495764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3482</TotalTime>
  <Words>2607</Words>
  <Application>Microsoft Office PowerPoint</Application>
  <PresentationFormat>Widescreen</PresentationFormat>
  <Paragraphs>219</Paragraphs>
  <Slides>60</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 Unicode MS</vt:lpstr>
      <vt:lpstr>Andale Mono MT Std</vt:lpstr>
      <vt:lpstr>Arabic Typesetting</vt:lpstr>
      <vt:lpstr>Arial</vt:lpstr>
      <vt:lpstr>Baskerville Old Face</vt:lpstr>
      <vt:lpstr>Calibri</vt:lpstr>
      <vt:lpstr>Calibri Light</vt:lpstr>
      <vt:lpstr>HelveticaNeueLT Std</vt:lpstr>
      <vt:lpstr>Rockwell</vt:lpstr>
      <vt:lpstr>Wingdings</vt:lpstr>
      <vt:lpstr>Office Theme</vt:lpstr>
      <vt:lpstr>PowerPoint Presentation</vt:lpstr>
      <vt:lpstr>PowerPoint Presentation</vt:lpstr>
      <vt:lpstr>We are living in the future of the past IT’S THE PRESENT that will be the past of the future So Obviously we are living on actions and events that happened in the past (THE HISTORY) with improving and developing them to be suitable for now</vt:lpstr>
      <vt:lpstr>Lets Begin with Web Working Groups</vt:lpstr>
      <vt:lpstr>PowerPoint Presentation</vt:lpstr>
      <vt:lpstr>PowerPoint Presentation</vt:lpstr>
      <vt:lpstr>PowerPoint Presentation</vt:lpstr>
      <vt:lpstr>PowerPoint Presentation</vt:lpstr>
      <vt:lpstr>W3C wasted a lot of time on developing XHTML and XHTML2.0 aiming for consensus</vt:lpstr>
      <vt:lpstr>TO</vt:lpstr>
      <vt:lpstr>The enmity was between 2 groups which led to slow progress for W3C while WHATWG progress quickly. After a time it was clear for W3C that XHtml2.0 was not the solution. In 2006 W3C collaborated with WHATWG on what would be Html5. The created group from W3C and WHATWG was intended to continue development of Html.</vt:lpstr>
      <vt:lpstr>PowerPoint Presentation</vt:lpstr>
      <vt:lpstr>Html5 word is the most popular word in the past few years where literally everyone would say it.</vt:lpstr>
      <vt:lpstr>WHO WILL WIN In HTML5 SUPPORT</vt:lpstr>
      <vt:lpstr>PowerPoint Presentation</vt:lpstr>
      <vt:lpstr>PowerPoint Presentation</vt:lpstr>
      <vt:lpstr>PowerPoint Presentation</vt:lpstr>
      <vt:lpstr>PowerPoint Presentation</vt:lpstr>
      <vt:lpstr>DOCTYPE:</vt:lpstr>
      <vt:lpstr>PowerPoint Presentation</vt:lpstr>
      <vt:lpstr>PowerPoint Presentation</vt:lpstr>
      <vt:lpstr>PowerPoint Presentation</vt:lpstr>
      <vt:lpstr>Semantic Markup</vt:lpstr>
      <vt:lpstr>This sectioning of the html page add more meaning to the cold code and describe it in a more meaningful way.</vt:lpstr>
      <vt:lpstr>PowerPoint Presentation</vt:lpstr>
      <vt:lpstr>Easy Queries with the Selectors API  </vt:lpstr>
      <vt:lpstr>PowerPoint Presentation</vt:lpstr>
      <vt:lpstr>Custom Data Attribute</vt:lpstr>
      <vt:lpstr>PowerPoint Presentation</vt:lpstr>
      <vt:lpstr>Output Tag</vt:lpstr>
      <vt:lpstr>Input email The &lt;input type="email"&gt; defines a field for an e-mail address. The input value is automatically validated to ensure it is a properly formatted e-mail address. </vt:lpstr>
      <vt:lpstr>PowerPoint Presentation</vt:lpstr>
      <vt:lpstr>PowerPoint Presentation</vt:lpstr>
      <vt:lpstr>Check Browser Support</vt:lpstr>
      <vt:lpstr>PowerPoint Presentation</vt:lpstr>
      <vt:lpstr>PowerPoint Presentation</vt:lpstr>
      <vt:lpstr>PowerPoint Presentation</vt:lpstr>
      <vt:lpstr>PowerPoint Presentation</vt:lpstr>
      <vt:lpstr>FINALLY VIDEOS</vt:lpstr>
      <vt:lpstr>PowerPoint Presentation</vt:lpstr>
      <vt:lpstr>&lt;Video attributes&gt;   Autoplay: This boolean attribute if specified, the video will automatically begin to play back as soon as it can do so without stopping to finish loading the data.  Controls: If this attribute is present, it will allow the user to control video playback, including volume, seeking, and pause/resume playback.  Loop: This boolean attribute if specified, will allow video automatically seek back to the start after reaching at the end.  Preload: This attribute specifies that the video will be loaded at page load, and ready to run. Ignored if autoplay is present.  Poster: This is a URL of an image to show until the user plays or seeks.  Src: The URL of the video to embed. This is optional; you may instead use the &lt;source&gt; element within the video block to specify the video to embed  </vt:lpstr>
      <vt:lpstr>PowerPoint Presentation</vt:lpstr>
      <vt:lpstr>HTML5 Geolocation API</vt:lpstr>
      <vt:lpstr>PowerPoint Presentation</vt:lpstr>
      <vt:lpstr> What is Canvas “ The canvas element provides scripts with a resolution-dependent bitmap canvas, which can be used for rendering graphs, game graphics, or other visual images on the fly. “  The HTML &lt;canvas&gt; element is used to draw graphics, on the fly, via JavaScript. The &lt;canvas&gt; element is only a container for graphics. You must use JavaScript to actually draw the graphics. Canvas has several methods for drawing paths, boxes, circles, text, and adding images.   &lt;canvas id="myCanvas" width="200" height="100"&gt;&lt;/canvas&gt;  Always specify an id attribute (to be referred to in a script), and a width and height attribute to define the size of the canvas. To add a border, use the style attribute.  </vt:lpstr>
      <vt:lpstr> A gradient is a smooth transition from one color to another. In addition, several color transitions can be applied to the same element. There are two main types of gradients : Linear Radial </vt:lpstr>
      <vt:lpstr>Animation in canvas can be done using the method setInterval(fct, interval) that repeats the fct several time passed as interval parameter.</vt:lpstr>
      <vt:lpstr>PowerPoint Presentation</vt:lpstr>
      <vt:lpstr>Local Storage</vt:lpstr>
      <vt:lpstr>PowerPoint Presentation</vt:lpstr>
      <vt:lpstr>The Web History API provides easy methods to access the windows.history object.</vt:lpstr>
      <vt:lpstr>Drag and Drop</vt:lpstr>
      <vt:lpstr>Drag this box and drop it in its place</vt:lpstr>
      <vt:lpstr>PowerPoint Presentation</vt:lpstr>
      <vt:lpstr>Drag and Drop</vt:lpstr>
      <vt:lpstr>PowerPoint Presentation</vt:lpstr>
      <vt:lpstr>PowerPoint Presentation</vt:lpstr>
      <vt:lpstr>Web Workers</vt:lpstr>
      <vt:lpstr>PowerPoint Presentation</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 Fattouh</dc:creator>
  <cp:lastModifiedBy>Maher Fattouh</cp:lastModifiedBy>
  <cp:revision>321</cp:revision>
  <dcterms:created xsi:type="dcterms:W3CDTF">2021-01-23T11:59:20Z</dcterms:created>
  <dcterms:modified xsi:type="dcterms:W3CDTF">2021-02-01T20:16:59Z</dcterms:modified>
</cp:coreProperties>
</file>